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8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72" r:id="rId7"/>
    <p:sldMasterId id="2147483676" r:id="rId8"/>
  </p:sldMasterIdLst>
  <p:notesMasterIdLst>
    <p:notesMasterId r:id="rId115"/>
  </p:notesMasterIdLst>
  <p:sldIdLst>
    <p:sldId id="256" r:id="rId9"/>
    <p:sldId id="344" r:id="rId10"/>
    <p:sldId id="452" r:id="rId11"/>
    <p:sldId id="343" r:id="rId12"/>
    <p:sldId id="257" r:id="rId13"/>
    <p:sldId id="346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2" r:id="rId28"/>
    <p:sldId id="361" r:id="rId29"/>
    <p:sldId id="366" r:id="rId30"/>
    <p:sldId id="363" r:id="rId31"/>
    <p:sldId id="367" r:id="rId32"/>
    <p:sldId id="369" r:id="rId33"/>
    <p:sldId id="370" r:id="rId34"/>
    <p:sldId id="364" r:id="rId35"/>
    <p:sldId id="371" r:id="rId36"/>
    <p:sldId id="368" r:id="rId37"/>
    <p:sldId id="372" r:id="rId38"/>
    <p:sldId id="373" r:id="rId39"/>
    <p:sldId id="374" r:id="rId40"/>
    <p:sldId id="375" r:id="rId41"/>
    <p:sldId id="376" r:id="rId42"/>
    <p:sldId id="380" r:id="rId43"/>
    <p:sldId id="381" r:id="rId44"/>
    <p:sldId id="382" r:id="rId45"/>
    <p:sldId id="377" r:id="rId46"/>
    <p:sldId id="378" r:id="rId47"/>
    <p:sldId id="383" r:id="rId48"/>
    <p:sldId id="379" r:id="rId49"/>
    <p:sldId id="384" r:id="rId50"/>
    <p:sldId id="385" r:id="rId51"/>
    <p:sldId id="448" r:id="rId52"/>
    <p:sldId id="449" r:id="rId53"/>
    <p:sldId id="450" r:id="rId54"/>
    <p:sldId id="451" r:id="rId55"/>
    <p:sldId id="387" r:id="rId56"/>
    <p:sldId id="386" r:id="rId57"/>
    <p:sldId id="388" r:id="rId58"/>
    <p:sldId id="390" r:id="rId59"/>
    <p:sldId id="389" r:id="rId60"/>
    <p:sldId id="392" r:id="rId61"/>
    <p:sldId id="393" r:id="rId62"/>
    <p:sldId id="394" r:id="rId63"/>
    <p:sldId id="396" r:id="rId64"/>
    <p:sldId id="395" r:id="rId65"/>
    <p:sldId id="400" r:id="rId66"/>
    <p:sldId id="391" r:id="rId67"/>
    <p:sldId id="397" r:id="rId68"/>
    <p:sldId id="398" r:id="rId69"/>
    <p:sldId id="399" r:id="rId70"/>
    <p:sldId id="401" r:id="rId71"/>
    <p:sldId id="402" r:id="rId72"/>
    <p:sldId id="436" r:id="rId73"/>
    <p:sldId id="437" r:id="rId74"/>
    <p:sldId id="438" r:id="rId75"/>
    <p:sldId id="439" r:id="rId76"/>
    <p:sldId id="440" r:id="rId77"/>
    <p:sldId id="441" r:id="rId78"/>
    <p:sldId id="446" r:id="rId79"/>
    <p:sldId id="445" r:id="rId80"/>
    <p:sldId id="442" r:id="rId81"/>
    <p:sldId id="444" r:id="rId82"/>
    <p:sldId id="447" r:id="rId83"/>
    <p:sldId id="404" r:id="rId84"/>
    <p:sldId id="405" r:id="rId85"/>
    <p:sldId id="406" r:id="rId86"/>
    <p:sldId id="417" r:id="rId87"/>
    <p:sldId id="419" r:id="rId88"/>
    <p:sldId id="420" r:id="rId89"/>
    <p:sldId id="422" r:id="rId90"/>
    <p:sldId id="423" r:id="rId91"/>
    <p:sldId id="424" r:id="rId92"/>
    <p:sldId id="425" r:id="rId93"/>
    <p:sldId id="403" r:id="rId94"/>
    <p:sldId id="416" r:id="rId95"/>
    <p:sldId id="435" r:id="rId96"/>
    <p:sldId id="411" r:id="rId97"/>
    <p:sldId id="412" r:id="rId98"/>
    <p:sldId id="426" r:id="rId99"/>
    <p:sldId id="428" r:id="rId100"/>
    <p:sldId id="429" r:id="rId101"/>
    <p:sldId id="427" r:id="rId102"/>
    <p:sldId id="413" r:id="rId103"/>
    <p:sldId id="407" r:id="rId104"/>
    <p:sldId id="408" r:id="rId105"/>
    <p:sldId id="409" r:id="rId106"/>
    <p:sldId id="410" r:id="rId107"/>
    <p:sldId id="414" r:id="rId108"/>
    <p:sldId id="415" r:id="rId109"/>
    <p:sldId id="430" r:id="rId110"/>
    <p:sldId id="431" r:id="rId111"/>
    <p:sldId id="432" r:id="rId112"/>
    <p:sldId id="433" r:id="rId113"/>
    <p:sldId id="434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77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110" Type="http://schemas.openxmlformats.org/officeDocument/2006/relationships/slide" Target="slides/slide102.xml"/><Relationship Id="rId11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A71AF-BCB0-436E-B5DF-D0BC7541BE9F}" type="doc">
      <dgm:prSet loTypeId="urn:microsoft.com/office/officeart/2005/8/layout/h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6A4DA4CF-8AEF-48FE-8A63-1A5A896536E7}">
      <dgm:prSet phldrT="[文本]"/>
      <dgm:spPr/>
      <dgm:t>
        <a:bodyPr/>
        <a:lstStyle/>
        <a:p>
          <a:r>
            <a:rPr lang="en-US" altLang="zh-CN" dirty="0" smtClean="0"/>
            <a:t>Mean</a:t>
          </a:r>
          <a:endParaRPr lang="zh-CN" altLang="en-US" dirty="0"/>
        </a:p>
      </dgm:t>
    </dgm:pt>
    <dgm:pt modelId="{47AA3D97-6FA1-4BFA-8129-6D6E0C8ECD73}" type="parTrans" cxnId="{D0FAD6FC-F30D-4C70-9990-69D6C47FB2EE}">
      <dgm:prSet/>
      <dgm:spPr/>
      <dgm:t>
        <a:bodyPr/>
        <a:lstStyle/>
        <a:p>
          <a:endParaRPr lang="zh-CN" altLang="en-US"/>
        </a:p>
      </dgm:t>
    </dgm:pt>
    <dgm:pt modelId="{9282CA1B-160F-4A0B-8B08-DE596EB503D1}" type="sibTrans" cxnId="{D0FAD6FC-F30D-4C70-9990-69D6C47FB2EE}">
      <dgm:prSet/>
      <dgm:spPr/>
      <dgm:t>
        <a:bodyPr/>
        <a:lstStyle/>
        <a:p>
          <a:endParaRPr lang="zh-CN" altLang="en-US"/>
        </a:p>
      </dgm:t>
    </dgm:pt>
    <dgm:pt modelId="{8CC63B3C-493F-4478-BA89-6A151610FDEF}">
      <dgm:prSet phldrT="[文本]"/>
      <dgm:spPr/>
      <dgm:t>
        <a:bodyPr/>
        <a:lstStyle/>
        <a:p>
          <a:r>
            <a:rPr lang="en-US" altLang="zh-CN" dirty="0" smtClean="0"/>
            <a:t>18</a:t>
          </a:r>
          <a:endParaRPr lang="zh-CN" altLang="en-US" dirty="0"/>
        </a:p>
      </dgm:t>
    </dgm:pt>
    <dgm:pt modelId="{C581D3E3-88DB-4973-A322-2B082A42CFC3}" type="parTrans" cxnId="{4F984683-CAFF-45AC-AC47-6C0061A97DE7}">
      <dgm:prSet/>
      <dgm:spPr/>
      <dgm:t>
        <a:bodyPr/>
        <a:lstStyle/>
        <a:p>
          <a:endParaRPr lang="zh-CN" altLang="en-US"/>
        </a:p>
      </dgm:t>
    </dgm:pt>
    <dgm:pt modelId="{0075B3D9-C159-41A7-A265-FB06024829C4}" type="sibTrans" cxnId="{4F984683-CAFF-45AC-AC47-6C0061A97DE7}">
      <dgm:prSet/>
      <dgm:spPr/>
      <dgm:t>
        <a:bodyPr/>
        <a:lstStyle/>
        <a:p>
          <a:endParaRPr lang="zh-CN" altLang="en-US"/>
        </a:p>
      </dgm:t>
    </dgm:pt>
    <dgm:pt modelId="{041C18C2-4DC9-4865-8B72-F9C52EE0E787}">
      <dgm:prSet phldrT="[文本]"/>
      <dgm:spPr/>
      <dgm:t>
        <a:bodyPr/>
        <a:lstStyle/>
        <a:p>
          <a:r>
            <a:rPr lang="en-US" altLang="zh-CN" dirty="0" smtClean="0"/>
            <a:t>Variance</a:t>
          </a:r>
          <a:endParaRPr lang="zh-CN" altLang="en-US" dirty="0"/>
        </a:p>
      </dgm:t>
    </dgm:pt>
    <dgm:pt modelId="{C0274D4F-8082-4822-908C-E3BDBBC83921}" type="parTrans" cxnId="{19DC8740-05C3-49EA-BB49-B01621B89069}">
      <dgm:prSet/>
      <dgm:spPr/>
      <dgm:t>
        <a:bodyPr/>
        <a:lstStyle/>
        <a:p>
          <a:endParaRPr lang="zh-CN" altLang="en-US"/>
        </a:p>
      </dgm:t>
    </dgm:pt>
    <dgm:pt modelId="{97F6231B-08D5-4AC4-9178-5EAEAFAEF8CE}" type="sibTrans" cxnId="{19DC8740-05C3-49EA-BB49-B01621B89069}">
      <dgm:prSet/>
      <dgm:spPr/>
      <dgm:t>
        <a:bodyPr/>
        <a:lstStyle/>
        <a:p>
          <a:endParaRPr lang="zh-CN" altLang="en-US"/>
        </a:p>
      </dgm:t>
    </dgm:pt>
    <dgm:pt modelId="{E3877C15-1DBC-426F-8BD2-C11EF0847700}">
      <dgm:prSet phldrT="[文本]"/>
      <dgm:spPr/>
      <dgm:t>
        <a:bodyPr/>
        <a:lstStyle/>
        <a:p>
          <a:r>
            <a:rPr lang="en-US" altLang="zh-CN" dirty="0" smtClean="0"/>
            <a:t>0</a:t>
          </a:r>
          <a:endParaRPr lang="zh-CN" altLang="en-US" dirty="0"/>
        </a:p>
      </dgm:t>
    </dgm:pt>
    <dgm:pt modelId="{EB1C4E66-4786-4C4B-9391-E41C4D2B4664}" type="parTrans" cxnId="{A659FDCC-2392-42DF-BABB-7254F6D239F0}">
      <dgm:prSet/>
      <dgm:spPr/>
      <dgm:t>
        <a:bodyPr/>
        <a:lstStyle/>
        <a:p>
          <a:endParaRPr lang="zh-CN" altLang="en-US"/>
        </a:p>
      </dgm:t>
    </dgm:pt>
    <dgm:pt modelId="{AC9DB57C-36AA-401D-AD64-2DC1FB310B61}" type="sibTrans" cxnId="{A659FDCC-2392-42DF-BABB-7254F6D239F0}">
      <dgm:prSet/>
      <dgm:spPr/>
      <dgm:t>
        <a:bodyPr/>
        <a:lstStyle/>
        <a:p>
          <a:endParaRPr lang="zh-CN" altLang="en-US"/>
        </a:p>
      </dgm:t>
    </dgm:pt>
    <dgm:pt modelId="{F7E32E03-4A8D-4228-9286-B7C66961A289}">
      <dgm:prSet phldrT="[文本]"/>
      <dgm:spPr/>
      <dgm:t>
        <a:bodyPr/>
        <a:lstStyle/>
        <a:p>
          <a:r>
            <a:rPr lang="en-US" altLang="zh-CN" dirty="0" smtClean="0"/>
            <a:t>Standard Deviation</a:t>
          </a:r>
          <a:endParaRPr lang="zh-CN" altLang="en-US" dirty="0"/>
        </a:p>
      </dgm:t>
    </dgm:pt>
    <dgm:pt modelId="{F55439CD-ADC5-45E6-A40C-8662153B3A05}" type="parTrans" cxnId="{9A77F8A8-99F3-48EC-B42A-BF6E8A5AD7D9}">
      <dgm:prSet/>
      <dgm:spPr/>
      <dgm:t>
        <a:bodyPr/>
        <a:lstStyle/>
        <a:p>
          <a:endParaRPr lang="zh-CN" altLang="en-US"/>
        </a:p>
      </dgm:t>
    </dgm:pt>
    <dgm:pt modelId="{7675594D-BA5C-4AC3-8B54-A5D8CD1694D8}" type="sibTrans" cxnId="{9A77F8A8-99F3-48EC-B42A-BF6E8A5AD7D9}">
      <dgm:prSet/>
      <dgm:spPr/>
      <dgm:t>
        <a:bodyPr/>
        <a:lstStyle/>
        <a:p>
          <a:endParaRPr lang="zh-CN" altLang="en-US"/>
        </a:p>
      </dgm:t>
    </dgm:pt>
    <dgm:pt modelId="{5EC063D2-2C78-4630-8025-BCD509509F56}">
      <dgm:prSet phldrT="[文本]"/>
      <dgm:spPr/>
      <dgm:t>
        <a:bodyPr/>
        <a:lstStyle/>
        <a:p>
          <a:r>
            <a:rPr lang="en-US" altLang="zh-CN" dirty="0" smtClean="0"/>
            <a:t>0</a:t>
          </a:r>
          <a:endParaRPr lang="zh-CN" altLang="en-US" dirty="0"/>
        </a:p>
      </dgm:t>
    </dgm:pt>
    <dgm:pt modelId="{ED31D470-122A-4AF8-A7DB-2817FC176994}" type="parTrans" cxnId="{B645BDDD-7C9B-42E9-893C-94C7600FAB51}">
      <dgm:prSet/>
      <dgm:spPr/>
      <dgm:t>
        <a:bodyPr/>
        <a:lstStyle/>
        <a:p>
          <a:endParaRPr lang="zh-CN" altLang="en-US"/>
        </a:p>
      </dgm:t>
    </dgm:pt>
    <dgm:pt modelId="{CAFDF754-E9D1-40DF-9B84-BA2231EB8DF3}" type="sibTrans" cxnId="{B645BDDD-7C9B-42E9-893C-94C7600FAB51}">
      <dgm:prSet/>
      <dgm:spPr/>
      <dgm:t>
        <a:bodyPr/>
        <a:lstStyle/>
        <a:p>
          <a:endParaRPr lang="zh-CN" altLang="en-US"/>
        </a:p>
      </dgm:t>
    </dgm:pt>
    <dgm:pt modelId="{3C3D83AD-026F-4E3A-8BF4-C3C585F1C34B}" type="pres">
      <dgm:prSet presAssocID="{58CA71AF-BCB0-436E-B5DF-D0BC7541BE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1252FCC-C276-484B-B180-C2D9070AED30}" type="pres">
      <dgm:prSet presAssocID="{6A4DA4CF-8AEF-48FE-8A63-1A5A896536E7}" presName="composite" presStyleCnt="0"/>
      <dgm:spPr/>
    </dgm:pt>
    <dgm:pt modelId="{E5A90A4C-85C0-4816-92E6-FA25B08DE1DF}" type="pres">
      <dgm:prSet presAssocID="{6A4DA4CF-8AEF-48FE-8A63-1A5A896536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AFED9D-4252-4B78-8CC8-FA4DEBA1A96A}" type="pres">
      <dgm:prSet presAssocID="{6A4DA4CF-8AEF-48FE-8A63-1A5A896536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D1002-9128-4845-A391-7C09FC0CB912}" type="pres">
      <dgm:prSet presAssocID="{9282CA1B-160F-4A0B-8B08-DE596EB503D1}" presName="space" presStyleCnt="0"/>
      <dgm:spPr/>
    </dgm:pt>
    <dgm:pt modelId="{3068FA12-8D4E-456D-B024-A46F0B3F9428}" type="pres">
      <dgm:prSet presAssocID="{041C18C2-4DC9-4865-8B72-F9C52EE0E787}" presName="composite" presStyleCnt="0"/>
      <dgm:spPr/>
    </dgm:pt>
    <dgm:pt modelId="{77E6ADC6-F065-41A9-A1AC-67A6468ECC8A}" type="pres">
      <dgm:prSet presAssocID="{041C18C2-4DC9-4865-8B72-F9C52EE0E7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A3624-6502-4ED6-8119-03EEF402E838}" type="pres">
      <dgm:prSet presAssocID="{041C18C2-4DC9-4865-8B72-F9C52EE0E78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35316C-76D8-4A23-801A-54F41597883A}" type="pres">
      <dgm:prSet presAssocID="{97F6231B-08D5-4AC4-9178-5EAEAFAEF8CE}" presName="space" presStyleCnt="0"/>
      <dgm:spPr/>
    </dgm:pt>
    <dgm:pt modelId="{1689EFD1-D878-4179-8C02-88186A7C8470}" type="pres">
      <dgm:prSet presAssocID="{F7E32E03-4A8D-4228-9286-B7C66961A289}" presName="composite" presStyleCnt="0"/>
      <dgm:spPr/>
    </dgm:pt>
    <dgm:pt modelId="{E9CBE665-08A0-4CEE-B5C1-AB28A6B221FC}" type="pres">
      <dgm:prSet presAssocID="{F7E32E03-4A8D-4228-9286-B7C66961A28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407FD2-7D8F-48D3-924F-09F6D042ACA3}" type="pres">
      <dgm:prSet presAssocID="{F7E32E03-4A8D-4228-9286-B7C66961A28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56354F-2A82-4222-A19F-79192347C712}" type="presOf" srcId="{E3877C15-1DBC-426F-8BD2-C11EF0847700}" destId="{819A3624-6502-4ED6-8119-03EEF402E838}" srcOrd="0" destOrd="0" presId="urn:microsoft.com/office/officeart/2005/8/layout/hList1"/>
    <dgm:cxn modelId="{A111C619-B20A-48DE-A0CC-1D70D302125D}" type="presOf" srcId="{041C18C2-4DC9-4865-8B72-F9C52EE0E787}" destId="{77E6ADC6-F065-41A9-A1AC-67A6468ECC8A}" srcOrd="0" destOrd="0" presId="urn:microsoft.com/office/officeart/2005/8/layout/hList1"/>
    <dgm:cxn modelId="{19DC8740-05C3-49EA-BB49-B01621B89069}" srcId="{58CA71AF-BCB0-436E-B5DF-D0BC7541BE9F}" destId="{041C18C2-4DC9-4865-8B72-F9C52EE0E787}" srcOrd="1" destOrd="0" parTransId="{C0274D4F-8082-4822-908C-E3BDBBC83921}" sibTransId="{97F6231B-08D5-4AC4-9178-5EAEAFAEF8CE}"/>
    <dgm:cxn modelId="{0C31EA46-47DD-4925-BDBE-E147CA644DFB}" type="presOf" srcId="{F7E32E03-4A8D-4228-9286-B7C66961A289}" destId="{E9CBE665-08A0-4CEE-B5C1-AB28A6B221FC}" srcOrd="0" destOrd="0" presId="urn:microsoft.com/office/officeart/2005/8/layout/hList1"/>
    <dgm:cxn modelId="{4F984683-CAFF-45AC-AC47-6C0061A97DE7}" srcId="{6A4DA4CF-8AEF-48FE-8A63-1A5A896536E7}" destId="{8CC63B3C-493F-4478-BA89-6A151610FDEF}" srcOrd="0" destOrd="0" parTransId="{C581D3E3-88DB-4973-A322-2B082A42CFC3}" sibTransId="{0075B3D9-C159-41A7-A265-FB06024829C4}"/>
    <dgm:cxn modelId="{A659FDCC-2392-42DF-BABB-7254F6D239F0}" srcId="{041C18C2-4DC9-4865-8B72-F9C52EE0E787}" destId="{E3877C15-1DBC-426F-8BD2-C11EF0847700}" srcOrd="0" destOrd="0" parTransId="{EB1C4E66-4786-4C4B-9391-E41C4D2B4664}" sibTransId="{AC9DB57C-36AA-401D-AD64-2DC1FB310B61}"/>
    <dgm:cxn modelId="{4761DCCE-7A60-4AD7-A17E-1094B257CBA0}" type="presOf" srcId="{8CC63B3C-493F-4478-BA89-6A151610FDEF}" destId="{88AFED9D-4252-4B78-8CC8-FA4DEBA1A96A}" srcOrd="0" destOrd="0" presId="urn:microsoft.com/office/officeart/2005/8/layout/hList1"/>
    <dgm:cxn modelId="{DF867049-D930-44DD-8F79-784F5FE63F5D}" type="presOf" srcId="{58CA71AF-BCB0-436E-B5DF-D0BC7541BE9F}" destId="{3C3D83AD-026F-4E3A-8BF4-C3C585F1C34B}" srcOrd="0" destOrd="0" presId="urn:microsoft.com/office/officeart/2005/8/layout/hList1"/>
    <dgm:cxn modelId="{D0FAD6FC-F30D-4C70-9990-69D6C47FB2EE}" srcId="{58CA71AF-BCB0-436E-B5DF-D0BC7541BE9F}" destId="{6A4DA4CF-8AEF-48FE-8A63-1A5A896536E7}" srcOrd="0" destOrd="0" parTransId="{47AA3D97-6FA1-4BFA-8129-6D6E0C8ECD73}" sibTransId="{9282CA1B-160F-4A0B-8B08-DE596EB503D1}"/>
    <dgm:cxn modelId="{6A3F9542-AE4F-4450-B5D6-A4486EB99D9B}" type="presOf" srcId="{6A4DA4CF-8AEF-48FE-8A63-1A5A896536E7}" destId="{E5A90A4C-85C0-4816-92E6-FA25B08DE1DF}" srcOrd="0" destOrd="0" presId="urn:microsoft.com/office/officeart/2005/8/layout/hList1"/>
    <dgm:cxn modelId="{9A77F8A8-99F3-48EC-B42A-BF6E8A5AD7D9}" srcId="{58CA71AF-BCB0-436E-B5DF-D0BC7541BE9F}" destId="{F7E32E03-4A8D-4228-9286-B7C66961A289}" srcOrd="2" destOrd="0" parTransId="{F55439CD-ADC5-45E6-A40C-8662153B3A05}" sibTransId="{7675594D-BA5C-4AC3-8B54-A5D8CD1694D8}"/>
    <dgm:cxn modelId="{B645BDDD-7C9B-42E9-893C-94C7600FAB51}" srcId="{F7E32E03-4A8D-4228-9286-B7C66961A289}" destId="{5EC063D2-2C78-4630-8025-BCD509509F56}" srcOrd="0" destOrd="0" parTransId="{ED31D470-122A-4AF8-A7DB-2817FC176994}" sibTransId="{CAFDF754-E9D1-40DF-9B84-BA2231EB8DF3}"/>
    <dgm:cxn modelId="{549532AD-0492-472B-9047-6BB69F3F40F8}" type="presOf" srcId="{5EC063D2-2C78-4630-8025-BCD509509F56}" destId="{C6407FD2-7D8F-48D3-924F-09F6D042ACA3}" srcOrd="0" destOrd="0" presId="urn:microsoft.com/office/officeart/2005/8/layout/hList1"/>
    <dgm:cxn modelId="{EED2DC2D-816B-4695-80F0-D5EFD4AB3BAF}" type="presParOf" srcId="{3C3D83AD-026F-4E3A-8BF4-C3C585F1C34B}" destId="{01252FCC-C276-484B-B180-C2D9070AED30}" srcOrd="0" destOrd="0" presId="urn:microsoft.com/office/officeart/2005/8/layout/hList1"/>
    <dgm:cxn modelId="{C00FC55C-E6FA-42F9-84B6-60B98570D653}" type="presParOf" srcId="{01252FCC-C276-484B-B180-C2D9070AED30}" destId="{E5A90A4C-85C0-4816-92E6-FA25B08DE1DF}" srcOrd="0" destOrd="0" presId="urn:microsoft.com/office/officeart/2005/8/layout/hList1"/>
    <dgm:cxn modelId="{3830EB3B-14C5-4353-8621-676F5A4902CA}" type="presParOf" srcId="{01252FCC-C276-484B-B180-C2D9070AED30}" destId="{88AFED9D-4252-4B78-8CC8-FA4DEBA1A96A}" srcOrd="1" destOrd="0" presId="urn:microsoft.com/office/officeart/2005/8/layout/hList1"/>
    <dgm:cxn modelId="{873DD9E9-BF19-469E-94CF-1BF419793DCF}" type="presParOf" srcId="{3C3D83AD-026F-4E3A-8BF4-C3C585F1C34B}" destId="{439D1002-9128-4845-A391-7C09FC0CB912}" srcOrd="1" destOrd="0" presId="urn:microsoft.com/office/officeart/2005/8/layout/hList1"/>
    <dgm:cxn modelId="{DBEA2F3A-6407-45FA-8CE9-AFE694D8FE69}" type="presParOf" srcId="{3C3D83AD-026F-4E3A-8BF4-C3C585F1C34B}" destId="{3068FA12-8D4E-456D-B024-A46F0B3F9428}" srcOrd="2" destOrd="0" presId="urn:microsoft.com/office/officeart/2005/8/layout/hList1"/>
    <dgm:cxn modelId="{ABDF7284-01EE-4497-BBE0-2BD4F7374F61}" type="presParOf" srcId="{3068FA12-8D4E-456D-B024-A46F0B3F9428}" destId="{77E6ADC6-F065-41A9-A1AC-67A6468ECC8A}" srcOrd="0" destOrd="0" presId="urn:microsoft.com/office/officeart/2005/8/layout/hList1"/>
    <dgm:cxn modelId="{CFCCFA55-614D-4465-9E24-911557E1D8E0}" type="presParOf" srcId="{3068FA12-8D4E-456D-B024-A46F0B3F9428}" destId="{819A3624-6502-4ED6-8119-03EEF402E838}" srcOrd="1" destOrd="0" presId="urn:microsoft.com/office/officeart/2005/8/layout/hList1"/>
    <dgm:cxn modelId="{F247B4E3-FB09-419B-B109-FEAB9A769CE2}" type="presParOf" srcId="{3C3D83AD-026F-4E3A-8BF4-C3C585F1C34B}" destId="{D235316C-76D8-4A23-801A-54F41597883A}" srcOrd="3" destOrd="0" presId="urn:microsoft.com/office/officeart/2005/8/layout/hList1"/>
    <dgm:cxn modelId="{3FAA918C-CB68-4406-BD48-91A0E554111C}" type="presParOf" srcId="{3C3D83AD-026F-4E3A-8BF4-C3C585F1C34B}" destId="{1689EFD1-D878-4179-8C02-88186A7C8470}" srcOrd="4" destOrd="0" presId="urn:microsoft.com/office/officeart/2005/8/layout/hList1"/>
    <dgm:cxn modelId="{0B9765E7-2B65-4948-B124-703616B635AC}" type="presParOf" srcId="{1689EFD1-D878-4179-8C02-88186A7C8470}" destId="{E9CBE665-08A0-4CEE-B5C1-AB28A6B221FC}" srcOrd="0" destOrd="0" presId="urn:microsoft.com/office/officeart/2005/8/layout/hList1"/>
    <dgm:cxn modelId="{D6236B54-4289-491B-A9DB-BD570F7E4DE5}" type="presParOf" srcId="{1689EFD1-D878-4179-8C02-88186A7C8470}" destId="{C6407FD2-7D8F-48D3-924F-09F6D042AC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The principle of maximum entropy implies that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dirty="0" smtClean="0"/>
            <a:t> </a:t>
          </a:r>
          <a:r>
            <a:rPr lang="en-US" altLang="zh-CN" dirty="0" smtClean="0">
              <a:ea typeface="宋体" charset="-122"/>
            </a:rPr>
            <a:t>If all we know is the mean and variance of a PDF, the most conservative shape to assume is the Gaussian. To presume any other PDF shape is to presume we know something more than what we have been given.</a:t>
          </a:r>
          <a:endParaRPr lang="zh-CN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D0A2ADD7-CF53-4D0B-B954-99330501707F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CED8C71C-BCEC-404F-BD15-8B8D11922652}" type="presOf" srcId="{06D287E0-FA76-4985-B436-089CDAAF9EE7}" destId="{547101B0-A8CF-4473-81C6-01F8C6F84FF7}" srcOrd="0" destOrd="0" presId="urn:microsoft.com/office/officeart/2005/8/layout/hList1"/>
    <dgm:cxn modelId="{467BEB73-D69C-42DC-8C35-77F338994A5E}" type="presOf" srcId="{50742646-39BD-4811-8F77-63741700CE4F}" destId="{00AAF595-7BCF-43B4-AE74-150C7515A7DD}" srcOrd="0" destOrd="0" presId="urn:microsoft.com/office/officeart/2005/8/layout/hList1"/>
    <dgm:cxn modelId="{564D7F39-2EB8-42BA-8237-6398413BF6B3}" type="presParOf" srcId="{00AAF595-7BCF-43B4-AE74-150C7515A7DD}" destId="{4706D2BA-174A-4192-8780-E7A8746D5807}" srcOrd="0" destOrd="0" presId="urn:microsoft.com/office/officeart/2005/8/layout/hList1"/>
    <dgm:cxn modelId="{830C7477-591F-442A-90C2-997D31D79390}" type="presParOf" srcId="{4706D2BA-174A-4192-8780-E7A8746D5807}" destId="{ECFE0B04-35C3-4657-805C-17491D8BC467}" srcOrd="0" destOrd="0" presId="urn:microsoft.com/office/officeart/2005/8/layout/hList1"/>
    <dgm:cxn modelId="{7EC1756A-18C9-4824-9CC7-072B9D97B1D3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Gravitating property (the central limit theorem)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altLang="zh-CN" b="0" i="0" dirty="0" smtClean="0"/>
            <a:t>In probability theory, the central limit theorem (CLT) states that, given certain conditions, the mean of a sufficiently large number of independent random variables, each with a well-defined mean and well-defined variance, will be approximately normally distributed.</a:t>
          </a:r>
          <a:endParaRPr lang="zh-CN" b="0" i="0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682B15-D4EE-47CF-96E3-AFDDF297F0C0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ACCCC378-13B8-4A9B-9ADF-D737F9A74A72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E7A19E27-655F-4EFC-923A-C67E78A67F91}" type="presOf" srcId="{06D287E0-FA76-4985-B436-089CDAAF9EE7}" destId="{547101B0-A8CF-4473-81C6-01F8C6F84FF7}" srcOrd="0" destOrd="0" presId="urn:microsoft.com/office/officeart/2005/8/layout/hList1"/>
    <dgm:cxn modelId="{E7CF55D0-C088-4C83-85F7-F73456D37B5D}" type="presParOf" srcId="{00AAF595-7BCF-43B4-AE74-150C7515A7DD}" destId="{4706D2BA-174A-4192-8780-E7A8746D5807}" srcOrd="0" destOrd="0" presId="urn:microsoft.com/office/officeart/2005/8/layout/hList1"/>
    <dgm:cxn modelId="{22E8346E-2592-408B-985E-7D438AEFE1DD}" type="presParOf" srcId="{4706D2BA-174A-4192-8780-E7A8746D5807}" destId="{ECFE0B04-35C3-4657-805C-17491D8BC467}" srcOrd="0" destOrd="0" presId="urn:microsoft.com/office/officeart/2005/8/layout/hList1"/>
    <dgm:cxn modelId="{E819294C-EB98-480A-B1A7-6B8C2241F3F0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Sound computational properties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Linear transformation</a:t>
          </a:r>
          <a:endParaRPr lang="zh-CN" b="0" i="0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7C10AB01-8839-4A9A-A41A-E71BFE55F9A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Product</a:t>
          </a:r>
          <a:endParaRPr lang="zh-CN" b="0" i="0" dirty="0"/>
        </a:p>
      </dgm:t>
    </dgm:pt>
    <dgm:pt modelId="{8DFA1075-50F5-42BD-B3E9-DEC41A39583F}" type="parTrans" cxnId="{6A49D1DC-1A79-4925-9AF1-BD7713C2489C}">
      <dgm:prSet/>
      <dgm:spPr/>
      <dgm:t>
        <a:bodyPr/>
        <a:lstStyle/>
        <a:p>
          <a:endParaRPr lang="zh-CN" altLang="en-US"/>
        </a:p>
      </dgm:t>
    </dgm:pt>
    <dgm:pt modelId="{166A38F2-F689-49F1-AA48-4632272F9116}" type="sibTrans" cxnId="{6A49D1DC-1A79-4925-9AF1-BD7713C2489C}">
      <dgm:prSet/>
      <dgm:spPr/>
      <dgm:t>
        <a:bodyPr/>
        <a:lstStyle/>
        <a:p>
          <a:endParaRPr lang="zh-CN" altLang="en-US"/>
        </a:p>
      </dgm:t>
    </dgm:pt>
    <dgm:pt modelId="{8732C2D4-2DA4-4B72-B6F0-BDDEFC267009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Convolution</a:t>
          </a:r>
          <a:endParaRPr lang="zh-CN" b="0" i="0" dirty="0"/>
        </a:p>
      </dgm:t>
    </dgm:pt>
    <dgm:pt modelId="{51E73A02-DF5E-4544-A4BF-00A5849224E4}" type="parTrans" cxnId="{1261915E-CE2E-4EEE-81AE-8D3458E18E4C}">
      <dgm:prSet/>
      <dgm:spPr/>
      <dgm:t>
        <a:bodyPr/>
        <a:lstStyle/>
        <a:p>
          <a:endParaRPr lang="zh-CN" altLang="en-US"/>
        </a:p>
      </dgm:t>
    </dgm:pt>
    <dgm:pt modelId="{2B7D93B8-C762-48DA-A540-0DE724A01299}" type="sibTrans" cxnId="{1261915E-CE2E-4EEE-81AE-8D3458E18E4C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9E17C8-7D8B-4A80-9D5B-B378DD0EC8D6}" type="presOf" srcId="{7C10AB01-8839-4A9A-A41A-E71BFE55F9AC}" destId="{547101B0-A8CF-4473-81C6-01F8C6F84FF7}" srcOrd="0" destOrd="1" presId="urn:microsoft.com/office/officeart/2005/8/layout/hList1"/>
    <dgm:cxn modelId="{1261915E-CE2E-4EEE-81AE-8D3458E18E4C}" srcId="{3E695B4B-4CC1-4EF4-A768-054D92128ACC}" destId="{8732C2D4-2DA4-4B72-B6F0-BDDEFC267009}" srcOrd="2" destOrd="0" parTransId="{51E73A02-DF5E-4544-A4BF-00A5849224E4}" sibTransId="{2B7D93B8-C762-48DA-A540-0DE724A01299}"/>
    <dgm:cxn modelId="{EDB1A61B-CAE9-4DD5-88A1-037AB762B039}" type="presOf" srcId="{8732C2D4-2DA4-4B72-B6F0-BDDEFC267009}" destId="{547101B0-A8CF-4473-81C6-01F8C6F84FF7}" srcOrd="0" destOrd="2" presId="urn:microsoft.com/office/officeart/2005/8/layout/hList1"/>
    <dgm:cxn modelId="{6BF3E792-0123-403B-8E91-9BAB75E55CDF}" type="presOf" srcId="{06D287E0-FA76-4985-B436-089CDAAF9EE7}" destId="{547101B0-A8CF-4473-81C6-01F8C6F84FF7}" srcOrd="0" destOrd="0" presId="urn:microsoft.com/office/officeart/2005/8/layout/hList1"/>
    <dgm:cxn modelId="{6A49D1DC-1A79-4925-9AF1-BD7713C2489C}" srcId="{3E695B4B-4CC1-4EF4-A768-054D92128ACC}" destId="{7C10AB01-8839-4A9A-A41A-E71BFE55F9AC}" srcOrd="1" destOrd="0" parTransId="{8DFA1075-50F5-42BD-B3E9-DEC41A39583F}" sibTransId="{166A38F2-F689-49F1-AA48-4632272F9116}"/>
    <dgm:cxn modelId="{85D8AEA5-64C1-4336-A3BA-1B9E33FCCFAE}" type="presOf" srcId="{3E695B4B-4CC1-4EF4-A768-054D92128ACC}" destId="{ECFE0B04-35C3-4657-805C-17491D8BC467}" srcOrd="0" destOrd="0" presId="urn:microsoft.com/office/officeart/2005/8/layout/hList1"/>
    <dgm:cxn modelId="{40CFD487-E354-4C5E-9F6E-A23127E03A55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87D2DAA2-AD6F-4ED7-A8DD-D0636BB435CC}" type="presParOf" srcId="{00AAF595-7BCF-43B4-AE74-150C7515A7DD}" destId="{4706D2BA-174A-4192-8780-E7A8746D5807}" srcOrd="0" destOrd="0" presId="urn:microsoft.com/office/officeart/2005/8/layout/hList1"/>
    <dgm:cxn modelId="{17B24EBC-B598-4F8A-84FE-9F52A74A1C59}" type="presParOf" srcId="{4706D2BA-174A-4192-8780-E7A8746D5807}" destId="{ECFE0B04-35C3-4657-805C-17491D8BC467}" srcOrd="0" destOrd="0" presId="urn:microsoft.com/office/officeart/2005/8/layout/hList1"/>
    <dgm:cxn modelId="{D9661AA2-EF87-45DE-94D0-F71E462346CD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9B5CE3-1E5B-470C-BE9A-4471B42E7CDB}" type="doc">
      <dgm:prSet loTypeId="urn:microsoft.com/office/officeart/2005/8/layout/vList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12F336-9BD7-4924-B18F-AC10A0B4F022}">
      <dgm:prSet/>
      <dgm:spPr/>
      <dgm:t>
        <a:bodyPr/>
        <a:lstStyle/>
        <a:p>
          <a:pPr rtl="0"/>
          <a:r>
            <a:rPr lang="en-US" b="1" dirty="0" smtClean="0"/>
            <a:t>No spread at all in the data</a:t>
          </a:r>
          <a:r>
            <a:rPr lang="en-US" dirty="0" smtClean="0"/>
            <a:t>.</a:t>
          </a:r>
          <a:endParaRPr lang="zh-CN" dirty="0"/>
        </a:p>
      </dgm:t>
    </dgm:pt>
    <dgm:pt modelId="{9860F7E6-A3C0-43F3-9A0D-76B8E9940D30}" type="parTrans" cxnId="{3843FA28-CDD2-4BF0-BA21-62694FDAEE39}">
      <dgm:prSet/>
      <dgm:spPr/>
      <dgm:t>
        <a:bodyPr/>
        <a:lstStyle/>
        <a:p>
          <a:endParaRPr lang="zh-CN" altLang="en-US"/>
        </a:p>
      </dgm:t>
    </dgm:pt>
    <dgm:pt modelId="{27C1565B-FB1B-4C8D-B45E-1985970DC101}" type="sibTrans" cxnId="{3843FA28-CDD2-4BF0-BA21-62694FDAEE39}">
      <dgm:prSet/>
      <dgm:spPr/>
      <dgm:t>
        <a:bodyPr/>
        <a:lstStyle/>
        <a:p>
          <a:endParaRPr lang="zh-CN" altLang="en-US"/>
        </a:p>
      </dgm:t>
    </dgm:pt>
    <dgm:pt modelId="{938EC0E5-5218-4050-A35C-401E378594FC}" type="pres">
      <dgm:prSet presAssocID="{339B5CE3-1E5B-470C-BE9A-4471B42E7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0D36EF-B3BC-4EA8-A3CB-08B33295975D}" type="pres">
      <dgm:prSet presAssocID="{FC12F336-9BD7-4924-B18F-AC10A0B4F0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EE96A9-4596-43A1-AE26-94E41F01AFB4}" type="presOf" srcId="{339B5CE3-1E5B-470C-BE9A-4471B42E7CDB}" destId="{938EC0E5-5218-4050-A35C-401E378594FC}" srcOrd="0" destOrd="0" presId="urn:microsoft.com/office/officeart/2005/8/layout/vList2"/>
    <dgm:cxn modelId="{3843FA28-CDD2-4BF0-BA21-62694FDAEE39}" srcId="{339B5CE3-1E5B-470C-BE9A-4471B42E7CDB}" destId="{FC12F336-9BD7-4924-B18F-AC10A0B4F022}" srcOrd="0" destOrd="0" parTransId="{9860F7E6-A3C0-43F3-9A0D-76B8E9940D30}" sibTransId="{27C1565B-FB1B-4C8D-B45E-1985970DC101}"/>
    <dgm:cxn modelId="{CEBDF191-F119-4AC7-BC96-72A03960AED4}" type="presOf" srcId="{FC12F336-9BD7-4924-B18F-AC10A0B4F022}" destId="{FB0D36EF-B3BC-4EA8-A3CB-08B33295975D}" srcOrd="0" destOrd="0" presId="urn:microsoft.com/office/officeart/2005/8/layout/vList2"/>
    <dgm:cxn modelId="{C46BD400-EA29-40BE-A508-1962808F0A87}" type="presParOf" srcId="{938EC0E5-5218-4050-A35C-401E378594FC}" destId="{FB0D36EF-B3BC-4EA8-A3CB-08B3329597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AD68E-9E80-42FD-A0DF-6BD381CB6C44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51A9BC7-2E40-47DF-9F66-B0FF2E8EB3D0}">
      <dgm:prSet custT="1"/>
      <dgm:spPr/>
      <dgm:t>
        <a:bodyPr/>
        <a:lstStyle/>
        <a:p>
          <a:pPr rtl="0"/>
          <a:r>
            <a:rPr lang="en-US" sz="4000" b="1" dirty="0" smtClean="0"/>
            <a:t>Expectation \ Mean is additive</a:t>
          </a:r>
          <a:endParaRPr lang="zh-CN" sz="4000" b="1" dirty="0"/>
        </a:p>
      </dgm:t>
    </dgm:pt>
    <dgm:pt modelId="{F1F16E7C-B36C-4A25-9C79-9C5763A7C339}" type="par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A183CE4F-E70E-4096-B1A2-DEDA96DCC3F9}" type="sib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BAB95EAE-4005-4BA3-AA0B-727C6A8C1FFE}" type="pres">
      <dgm:prSet presAssocID="{B6FAD68E-9E80-42FD-A0DF-6BD381CB6C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47CAC0-E207-436D-A80E-F605E945EC6C}" type="pres">
      <dgm:prSet presAssocID="{D51A9BC7-2E40-47DF-9F66-B0FF2E8EB3D0}" presName="parentText" presStyleLbl="node1" presStyleIdx="0" presStyleCnt="1" custScaleY="1026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46976C-4C9D-4779-A11B-C8E936DBA23E}" srcId="{B6FAD68E-9E80-42FD-A0DF-6BD381CB6C44}" destId="{D51A9BC7-2E40-47DF-9F66-B0FF2E8EB3D0}" srcOrd="0" destOrd="0" parTransId="{F1F16E7C-B36C-4A25-9C79-9C5763A7C339}" sibTransId="{A183CE4F-E70E-4096-B1A2-DEDA96DCC3F9}"/>
    <dgm:cxn modelId="{896C4D66-630E-4A33-86D8-413D95E6029D}" type="presOf" srcId="{B6FAD68E-9E80-42FD-A0DF-6BD381CB6C44}" destId="{BAB95EAE-4005-4BA3-AA0B-727C6A8C1FFE}" srcOrd="0" destOrd="0" presId="urn:microsoft.com/office/officeart/2005/8/layout/vList2"/>
    <dgm:cxn modelId="{86F86C32-6277-4341-9388-BE06298D8013}" type="presOf" srcId="{D51A9BC7-2E40-47DF-9F66-B0FF2E8EB3D0}" destId="{2447CAC0-E207-436D-A80E-F605E945EC6C}" srcOrd="0" destOrd="0" presId="urn:microsoft.com/office/officeart/2005/8/layout/vList2"/>
    <dgm:cxn modelId="{995E333E-3707-4630-BBD8-C43D97B88824}" type="presParOf" srcId="{BAB95EAE-4005-4BA3-AA0B-727C6A8C1FFE}" destId="{2447CAC0-E207-436D-A80E-F605E945EC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FAD68E-9E80-42FD-A0DF-6BD381CB6C44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51A9BC7-2E40-47DF-9F66-B0FF2E8EB3D0}">
      <dgm:prSet custT="1"/>
      <dgm:spPr/>
      <dgm:t>
        <a:bodyPr/>
        <a:lstStyle/>
        <a:p>
          <a:pPr rtl="0"/>
          <a:r>
            <a:rPr lang="en-US" sz="4000" b="1" dirty="0" smtClean="0"/>
            <a:t>Expectation \ Mean is additive</a:t>
          </a:r>
          <a:endParaRPr lang="zh-CN" sz="4000" b="1" dirty="0"/>
        </a:p>
      </dgm:t>
    </dgm:pt>
    <dgm:pt modelId="{F1F16E7C-B36C-4A25-9C79-9C5763A7C339}" type="par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A183CE4F-E70E-4096-B1A2-DEDA96DCC3F9}" type="sib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BAB95EAE-4005-4BA3-AA0B-727C6A8C1FFE}" type="pres">
      <dgm:prSet presAssocID="{B6FAD68E-9E80-42FD-A0DF-6BD381CB6C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47CAC0-E207-436D-A80E-F605E945EC6C}" type="pres">
      <dgm:prSet presAssocID="{D51A9BC7-2E40-47DF-9F66-B0FF2E8EB3D0}" presName="parentText" presStyleLbl="node1" presStyleIdx="0" presStyleCnt="1" custScaleY="1026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46976C-4C9D-4779-A11B-C8E936DBA23E}" srcId="{B6FAD68E-9E80-42FD-A0DF-6BD381CB6C44}" destId="{D51A9BC7-2E40-47DF-9F66-B0FF2E8EB3D0}" srcOrd="0" destOrd="0" parTransId="{F1F16E7C-B36C-4A25-9C79-9C5763A7C339}" sibTransId="{A183CE4F-E70E-4096-B1A2-DEDA96DCC3F9}"/>
    <dgm:cxn modelId="{57C0A2C6-8E85-4FDD-A55D-9D8767B27AE7}" type="presOf" srcId="{B6FAD68E-9E80-42FD-A0DF-6BD381CB6C44}" destId="{BAB95EAE-4005-4BA3-AA0B-727C6A8C1FFE}" srcOrd="0" destOrd="0" presId="urn:microsoft.com/office/officeart/2005/8/layout/vList2"/>
    <dgm:cxn modelId="{C1877E48-DBBB-4DB7-800B-F8247D45E9C3}" type="presOf" srcId="{D51A9BC7-2E40-47DF-9F66-B0FF2E8EB3D0}" destId="{2447CAC0-E207-436D-A80E-F605E945EC6C}" srcOrd="0" destOrd="0" presId="urn:microsoft.com/office/officeart/2005/8/layout/vList2"/>
    <dgm:cxn modelId="{8C060A18-5A55-4134-B55C-A0137866547E}" type="presParOf" srcId="{BAB95EAE-4005-4BA3-AA0B-727C6A8C1FFE}" destId="{2447CAC0-E207-436D-A80E-F605E945EC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A22B00-8A85-4359-BF65-0EA4DE136E88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1AD6D34-5CFF-42C5-B42D-9A88FEB96DDD}">
      <dgm:prSet phldrT="[文本]"/>
      <dgm:spPr/>
      <dgm:t>
        <a:bodyPr/>
        <a:lstStyle/>
        <a:p>
          <a:r>
            <a:rPr lang="en-US" altLang="zh-CN" dirty="0" smtClean="0"/>
            <a:t>68.27%</a:t>
          </a:r>
          <a:endParaRPr lang="zh-CN" altLang="en-US" dirty="0"/>
        </a:p>
      </dgm:t>
    </dgm:pt>
    <dgm:pt modelId="{4472EB7E-516D-46AE-9746-887DBFA00F01}" type="parTrans" cxnId="{345A6BD6-638C-4678-8F50-53F27A62939C}">
      <dgm:prSet/>
      <dgm:spPr/>
      <dgm:t>
        <a:bodyPr/>
        <a:lstStyle/>
        <a:p>
          <a:endParaRPr lang="zh-CN" altLang="en-US"/>
        </a:p>
      </dgm:t>
    </dgm:pt>
    <dgm:pt modelId="{78B2B200-95A8-420F-9401-A8D9DEAAAD73}" type="sibTrans" cxnId="{345A6BD6-638C-4678-8F50-53F27A62939C}">
      <dgm:prSet/>
      <dgm:spPr/>
      <dgm:t>
        <a:bodyPr/>
        <a:lstStyle/>
        <a:p>
          <a:endParaRPr lang="zh-CN" altLang="en-US"/>
        </a:p>
      </dgm:t>
    </dgm:pt>
    <dgm:pt modelId="{BF426151-8DA5-42EE-B0CB-42BE43691AB8}">
      <dgm:prSet phldrT="[文本]"/>
      <dgm:spPr/>
      <dgm:t>
        <a:bodyPr/>
        <a:lstStyle/>
        <a:p>
          <a:r>
            <a:rPr lang="en-US" altLang="zh-CN" dirty="0" smtClean="0"/>
            <a:t>About 68.27% of the values lie within 1 standard deviation of the mean. </a:t>
          </a:r>
          <a:endParaRPr lang="zh-CN" altLang="en-US" dirty="0"/>
        </a:p>
      </dgm:t>
    </dgm:pt>
    <dgm:pt modelId="{9231355B-1027-4BC6-92C8-E661DB5FC6AF}" type="parTrans" cxnId="{7737BD72-8B9F-4801-87B6-BBFE54B4BC7E}">
      <dgm:prSet/>
      <dgm:spPr/>
      <dgm:t>
        <a:bodyPr/>
        <a:lstStyle/>
        <a:p>
          <a:endParaRPr lang="zh-CN" altLang="en-US"/>
        </a:p>
      </dgm:t>
    </dgm:pt>
    <dgm:pt modelId="{428A8DCB-AC9D-4639-B1BC-54774E59A8CB}" type="sibTrans" cxnId="{7737BD72-8B9F-4801-87B6-BBFE54B4BC7E}">
      <dgm:prSet/>
      <dgm:spPr/>
      <dgm:t>
        <a:bodyPr/>
        <a:lstStyle/>
        <a:p>
          <a:endParaRPr lang="zh-CN" altLang="en-US"/>
        </a:p>
      </dgm:t>
    </dgm:pt>
    <dgm:pt modelId="{1711537B-8841-4729-AD1E-B35D2CDE19FC}">
      <dgm:prSet phldrT="[文本]"/>
      <dgm:spPr/>
      <dgm:t>
        <a:bodyPr/>
        <a:lstStyle/>
        <a:p>
          <a:r>
            <a:rPr lang="en-US" altLang="zh-CN" dirty="0" smtClean="0"/>
            <a:t>95.45%</a:t>
          </a:r>
          <a:endParaRPr lang="zh-CN" altLang="en-US" dirty="0"/>
        </a:p>
      </dgm:t>
    </dgm:pt>
    <dgm:pt modelId="{C099FF8F-EB94-4A31-8B49-C5BF1EEBFB7B}" type="parTrans" cxnId="{0995E750-298E-4195-A1FC-85D593C17C9E}">
      <dgm:prSet/>
      <dgm:spPr/>
      <dgm:t>
        <a:bodyPr/>
        <a:lstStyle/>
        <a:p>
          <a:endParaRPr lang="zh-CN" altLang="en-US"/>
        </a:p>
      </dgm:t>
    </dgm:pt>
    <dgm:pt modelId="{418BFCBD-8C81-42C4-82D7-CCE931100CE1}" type="sibTrans" cxnId="{0995E750-298E-4195-A1FC-85D593C17C9E}">
      <dgm:prSet/>
      <dgm:spPr/>
      <dgm:t>
        <a:bodyPr/>
        <a:lstStyle/>
        <a:p>
          <a:endParaRPr lang="zh-CN" altLang="en-US"/>
        </a:p>
      </dgm:t>
    </dgm:pt>
    <dgm:pt modelId="{DB8DA660-3AFC-4DD9-8395-D8D3A21747E1}">
      <dgm:prSet phldrT="[文本]"/>
      <dgm:spPr/>
      <dgm:t>
        <a:bodyPr/>
        <a:lstStyle/>
        <a:p>
          <a:r>
            <a:rPr lang="en-US" altLang="zh-CN" dirty="0" smtClean="0"/>
            <a:t>About 95.45% of the values lie within 2 standard deviations of the mean. </a:t>
          </a:r>
          <a:endParaRPr lang="zh-CN" altLang="en-US" dirty="0"/>
        </a:p>
      </dgm:t>
    </dgm:pt>
    <dgm:pt modelId="{5402EDCD-FC6B-47D5-83D0-DE001FD87DC4}" type="parTrans" cxnId="{F05BA931-C744-419A-A362-3C40C66F9F4E}">
      <dgm:prSet/>
      <dgm:spPr/>
      <dgm:t>
        <a:bodyPr/>
        <a:lstStyle/>
        <a:p>
          <a:endParaRPr lang="zh-CN" altLang="en-US"/>
        </a:p>
      </dgm:t>
    </dgm:pt>
    <dgm:pt modelId="{712F4C90-AF77-4717-AE28-22A93A61BE7B}" type="sibTrans" cxnId="{F05BA931-C744-419A-A362-3C40C66F9F4E}">
      <dgm:prSet/>
      <dgm:spPr/>
      <dgm:t>
        <a:bodyPr/>
        <a:lstStyle/>
        <a:p>
          <a:endParaRPr lang="zh-CN" altLang="en-US"/>
        </a:p>
      </dgm:t>
    </dgm:pt>
    <dgm:pt modelId="{C5D68F45-15C1-4238-BF9A-C105182D0B8E}">
      <dgm:prSet phldrT="[文本]"/>
      <dgm:spPr/>
      <dgm:t>
        <a:bodyPr/>
        <a:lstStyle/>
        <a:p>
          <a:r>
            <a:rPr lang="en-US" altLang="zh-CN" dirty="0" smtClean="0"/>
            <a:t>99.73%</a:t>
          </a:r>
          <a:endParaRPr lang="zh-CN" altLang="en-US" dirty="0"/>
        </a:p>
      </dgm:t>
    </dgm:pt>
    <dgm:pt modelId="{E18E94C7-E9BC-4FDD-95AD-7B0BCF21F39E}" type="parTrans" cxnId="{BE6E3B78-4F1E-4F70-A2FB-D7D3B74A83FC}">
      <dgm:prSet/>
      <dgm:spPr/>
      <dgm:t>
        <a:bodyPr/>
        <a:lstStyle/>
        <a:p>
          <a:endParaRPr lang="zh-CN" altLang="en-US"/>
        </a:p>
      </dgm:t>
    </dgm:pt>
    <dgm:pt modelId="{3B0BBD00-D105-4ABF-AAA4-1D4F36C12CCF}" type="sibTrans" cxnId="{BE6E3B78-4F1E-4F70-A2FB-D7D3B74A83FC}">
      <dgm:prSet/>
      <dgm:spPr/>
      <dgm:t>
        <a:bodyPr/>
        <a:lstStyle/>
        <a:p>
          <a:endParaRPr lang="zh-CN" altLang="en-US"/>
        </a:p>
      </dgm:t>
    </dgm:pt>
    <dgm:pt modelId="{F94249B3-F81C-4C4E-8A76-8DFC98869F6E}">
      <dgm:prSet phldrT="[文本]"/>
      <dgm:spPr/>
      <dgm:t>
        <a:bodyPr/>
        <a:lstStyle/>
        <a:p>
          <a:r>
            <a:rPr lang="en-US" altLang="zh-CN" dirty="0" smtClean="0"/>
            <a:t>Nearly all (99.73%) of the values lie within 3 standard deviations of the mean.</a:t>
          </a:r>
          <a:endParaRPr lang="zh-CN" altLang="en-US" dirty="0"/>
        </a:p>
      </dgm:t>
    </dgm:pt>
    <dgm:pt modelId="{53E106B5-F889-4A0D-BC6F-3A0C157EB14E}" type="parTrans" cxnId="{A407E87C-324C-4BAF-A9DD-4E32DA66374C}">
      <dgm:prSet/>
      <dgm:spPr/>
      <dgm:t>
        <a:bodyPr/>
        <a:lstStyle/>
        <a:p>
          <a:endParaRPr lang="zh-CN" altLang="en-US"/>
        </a:p>
      </dgm:t>
    </dgm:pt>
    <dgm:pt modelId="{E76A502D-3022-4E91-B218-89F9977C2731}" type="sibTrans" cxnId="{A407E87C-324C-4BAF-A9DD-4E32DA66374C}">
      <dgm:prSet/>
      <dgm:spPr/>
      <dgm:t>
        <a:bodyPr/>
        <a:lstStyle/>
        <a:p>
          <a:endParaRPr lang="zh-CN" altLang="en-US"/>
        </a:p>
      </dgm:t>
    </dgm:pt>
    <dgm:pt modelId="{5DAE17BC-C5E2-44E4-8E41-5DE72BA819EF}" type="pres">
      <dgm:prSet presAssocID="{2CA22B00-8A85-4359-BF65-0EA4DE136E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C94F08-9975-47DC-8797-69EFCC78B308}" type="pres">
      <dgm:prSet presAssocID="{81AD6D34-5CFF-42C5-B42D-9A88FEB96DDD}" presName="linNode" presStyleCnt="0"/>
      <dgm:spPr/>
    </dgm:pt>
    <dgm:pt modelId="{4F2E9E7B-61FD-41B8-B042-9F500A8D695F}" type="pres">
      <dgm:prSet presAssocID="{81AD6D34-5CFF-42C5-B42D-9A88FEB96DD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DAB0D-2CC3-4747-8C63-8C9FB94AAA1F}" type="pres">
      <dgm:prSet presAssocID="{81AD6D34-5CFF-42C5-B42D-9A88FEB96DD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05BC34-B07D-4ABD-ADC7-72BCAAEB402B}" type="pres">
      <dgm:prSet presAssocID="{78B2B200-95A8-420F-9401-A8D9DEAAAD73}" presName="sp" presStyleCnt="0"/>
      <dgm:spPr/>
    </dgm:pt>
    <dgm:pt modelId="{397BD5D2-D4D4-4214-B00A-53361FE4C39F}" type="pres">
      <dgm:prSet presAssocID="{1711537B-8841-4729-AD1E-B35D2CDE19FC}" presName="linNode" presStyleCnt="0"/>
      <dgm:spPr/>
    </dgm:pt>
    <dgm:pt modelId="{0600F103-85E9-42E7-B676-33AEBFF8D82D}" type="pres">
      <dgm:prSet presAssocID="{1711537B-8841-4729-AD1E-B35D2CDE19F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4B7F46-FBAF-4001-8942-855D6782816D}" type="pres">
      <dgm:prSet presAssocID="{1711537B-8841-4729-AD1E-B35D2CDE19F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F7D80-3C11-4BD7-9470-6D63DB705DC0}" type="pres">
      <dgm:prSet presAssocID="{418BFCBD-8C81-42C4-82D7-CCE931100CE1}" presName="sp" presStyleCnt="0"/>
      <dgm:spPr/>
    </dgm:pt>
    <dgm:pt modelId="{C8DE9EAF-25E6-4F33-A906-E799D5225F06}" type="pres">
      <dgm:prSet presAssocID="{C5D68F45-15C1-4238-BF9A-C105182D0B8E}" presName="linNode" presStyleCnt="0"/>
      <dgm:spPr/>
    </dgm:pt>
    <dgm:pt modelId="{3B885909-DA04-44D4-8CC3-BCE4EED985B0}" type="pres">
      <dgm:prSet presAssocID="{C5D68F45-15C1-4238-BF9A-C105182D0B8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D1B8F-D7D4-45BA-8B60-36257EC7944D}" type="pres">
      <dgm:prSet presAssocID="{C5D68F45-15C1-4238-BF9A-C105182D0B8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5A6BD6-638C-4678-8F50-53F27A62939C}" srcId="{2CA22B00-8A85-4359-BF65-0EA4DE136E88}" destId="{81AD6D34-5CFF-42C5-B42D-9A88FEB96DDD}" srcOrd="0" destOrd="0" parTransId="{4472EB7E-516D-46AE-9746-887DBFA00F01}" sibTransId="{78B2B200-95A8-420F-9401-A8D9DEAAAD73}"/>
    <dgm:cxn modelId="{F05BA931-C744-419A-A362-3C40C66F9F4E}" srcId="{1711537B-8841-4729-AD1E-B35D2CDE19FC}" destId="{DB8DA660-3AFC-4DD9-8395-D8D3A21747E1}" srcOrd="0" destOrd="0" parTransId="{5402EDCD-FC6B-47D5-83D0-DE001FD87DC4}" sibTransId="{712F4C90-AF77-4717-AE28-22A93A61BE7B}"/>
    <dgm:cxn modelId="{0995E750-298E-4195-A1FC-85D593C17C9E}" srcId="{2CA22B00-8A85-4359-BF65-0EA4DE136E88}" destId="{1711537B-8841-4729-AD1E-B35D2CDE19FC}" srcOrd="1" destOrd="0" parTransId="{C099FF8F-EB94-4A31-8B49-C5BF1EEBFB7B}" sibTransId="{418BFCBD-8C81-42C4-82D7-CCE931100CE1}"/>
    <dgm:cxn modelId="{7737BD72-8B9F-4801-87B6-BBFE54B4BC7E}" srcId="{81AD6D34-5CFF-42C5-B42D-9A88FEB96DDD}" destId="{BF426151-8DA5-42EE-B0CB-42BE43691AB8}" srcOrd="0" destOrd="0" parTransId="{9231355B-1027-4BC6-92C8-E661DB5FC6AF}" sibTransId="{428A8DCB-AC9D-4639-B1BC-54774E59A8CB}"/>
    <dgm:cxn modelId="{C403047E-CB54-4068-8EB4-9A6530ABF0DE}" type="presOf" srcId="{2CA22B00-8A85-4359-BF65-0EA4DE136E88}" destId="{5DAE17BC-C5E2-44E4-8E41-5DE72BA819EF}" srcOrd="0" destOrd="0" presId="urn:microsoft.com/office/officeart/2005/8/layout/vList5"/>
    <dgm:cxn modelId="{03B5F316-4D17-4918-8239-7834EA22AB7C}" type="presOf" srcId="{BF426151-8DA5-42EE-B0CB-42BE43691AB8}" destId="{87BDAB0D-2CC3-4747-8C63-8C9FB94AAA1F}" srcOrd="0" destOrd="0" presId="urn:microsoft.com/office/officeart/2005/8/layout/vList5"/>
    <dgm:cxn modelId="{99D3871F-AB45-4256-BE38-C49813ACF79F}" type="presOf" srcId="{C5D68F45-15C1-4238-BF9A-C105182D0B8E}" destId="{3B885909-DA04-44D4-8CC3-BCE4EED985B0}" srcOrd="0" destOrd="0" presId="urn:microsoft.com/office/officeart/2005/8/layout/vList5"/>
    <dgm:cxn modelId="{4D89C91F-1D67-4770-9D82-1D9FD73CC59E}" type="presOf" srcId="{1711537B-8841-4729-AD1E-B35D2CDE19FC}" destId="{0600F103-85E9-42E7-B676-33AEBFF8D82D}" srcOrd="0" destOrd="0" presId="urn:microsoft.com/office/officeart/2005/8/layout/vList5"/>
    <dgm:cxn modelId="{3A206DE0-F650-4556-B9DE-9D8DE34A5ED2}" type="presOf" srcId="{81AD6D34-5CFF-42C5-B42D-9A88FEB96DDD}" destId="{4F2E9E7B-61FD-41B8-B042-9F500A8D695F}" srcOrd="0" destOrd="0" presId="urn:microsoft.com/office/officeart/2005/8/layout/vList5"/>
    <dgm:cxn modelId="{6C799AF3-EB54-44B0-9C38-2599B55EF107}" type="presOf" srcId="{DB8DA660-3AFC-4DD9-8395-D8D3A21747E1}" destId="{A44B7F46-FBAF-4001-8942-855D6782816D}" srcOrd="0" destOrd="0" presId="urn:microsoft.com/office/officeart/2005/8/layout/vList5"/>
    <dgm:cxn modelId="{27920886-0BEF-4B2E-8846-3A99060A29A6}" type="presOf" srcId="{F94249B3-F81C-4C4E-8A76-8DFC98869F6E}" destId="{CE8D1B8F-D7D4-45BA-8B60-36257EC7944D}" srcOrd="0" destOrd="0" presId="urn:microsoft.com/office/officeart/2005/8/layout/vList5"/>
    <dgm:cxn modelId="{A407E87C-324C-4BAF-A9DD-4E32DA66374C}" srcId="{C5D68F45-15C1-4238-BF9A-C105182D0B8E}" destId="{F94249B3-F81C-4C4E-8A76-8DFC98869F6E}" srcOrd="0" destOrd="0" parTransId="{53E106B5-F889-4A0D-BC6F-3A0C157EB14E}" sibTransId="{E76A502D-3022-4E91-B218-89F9977C2731}"/>
    <dgm:cxn modelId="{BE6E3B78-4F1E-4F70-A2FB-D7D3B74A83FC}" srcId="{2CA22B00-8A85-4359-BF65-0EA4DE136E88}" destId="{C5D68F45-15C1-4238-BF9A-C105182D0B8E}" srcOrd="2" destOrd="0" parTransId="{E18E94C7-E9BC-4FDD-95AD-7B0BCF21F39E}" sibTransId="{3B0BBD00-D105-4ABF-AAA4-1D4F36C12CCF}"/>
    <dgm:cxn modelId="{0ECE8C3E-5F74-419E-AF32-61F334E062D0}" type="presParOf" srcId="{5DAE17BC-C5E2-44E4-8E41-5DE72BA819EF}" destId="{4FC94F08-9975-47DC-8797-69EFCC78B308}" srcOrd="0" destOrd="0" presId="urn:microsoft.com/office/officeart/2005/8/layout/vList5"/>
    <dgm:cxn modelId="{90312EE4-FEE2-4827-8512-FD9E1C02732F}" type="presParOf" srcId="{4FC94F08-9975-47DC-8797-69EFCC78B308}" destId="{4F2E9E7B-61FD-41B8-B042-9F500A8D695F}" srcOrd="0" destOrd="0" presId="urn:microsoft.com/office/officeart/2005/8/layout/vList5"/>
    <dgm:cxn modelId="{9DE75359-6EB8-4168-8B14-D95DD2C634DB}" type="presParOf" srcId="{4FC94F08-9975-47DC-8797-69EFCC78B308}" destId="{87BDAB0D-2CC3-4747-8C63-8C9FB94AAA1F}" srcOrd="1" destOrd="0" presId="urn:microsoft.com/office/officeart/2005/8/layout/vList5"/>
    <dgm:cxn modelId="{84A91B16-2FAD-4B4D-930E-048BC03017DA}" type="presParOf" srcId="{5DAE17BC-C5E2-44E4-8E41-5DE72BA819EF}" destId="{B005BC34-B07D-4ABD-ADC7-72BCAAEB402B}" srcOrd="1" destOrd="0" presId="urn:microsoft.com/office/officeart/2005/8/layout/vList5"/>
    <dgm:cxn modelId="{E3355C21-E287-4F13-8A59-77CCC9EE6AB1}" type="presParOf" srcId="{5DAE17BC-C5E2-44E4-8E41-5DE72BA819EF}" destId="{397BD5D2-D4D4-4214-B00A-53361FE4C39F}" srcOrd="2" destOrd="0" presId="urn:microsoft.com/office/officeart/2005/8/layout/vList5"/>
    <dgm:cxn modelId="{3E76FCF1-828A-4D3C-9D80-05C63B5F301D}" type="presParOf" srcId="{397BD5D2-D4D4-4214-B00A-53361FE4C39F}" destId="{0600F103-85E9-42E7-B676-33AEBFF8D82D}" srcOrd="0" destOrd="0" presId="urn:microsoft.com/office/officeart/2005/8/layout/vList5"/>
    <dgm:cxn modelId="{0D994A54-9BAB-4749-8437-C50C27958FDA}" type="presParOf" srcId="{397BD5D2-D4D4-4214-B00A-53361FE4C39F}" destId="{A44B7F46-FBAF-4001-8942-855D6782816D}" srcOrd="1" destOrd="0" presId="urn:microsoft.com/office/officeart/2005/8/layout/vList5"/>
    <dgm:cxn modelId="{06A93F2F-4161-4177-9E70-2DA524147201}" type="presParOf" srcId="{5DAE17BC-C5E2-44E4-8E41-5DE72BA819EF}" destId="{F74F7D80-3C11-4BD7-9470-6D63DB705DC0}" srcOrd="3" destOrd="0" presId="urn:microsoft.com/office/officeart/2005/8/layout/vList5"/>
    <dgm:cxn modelId="{E4F62D43-8FE2-4DE8-9CA8-F718B72ED599}" type="presParOf" srcId="{5DAE17BC-C5E2-44E4-8E41-5DE72BA819EF}" destId="{C8DE9EAF-25E6-4F33-A906-E799D5225F06}" srcOrd="4" destOrd="0" presId="urn:microsoft.com/office/officeart/2005/8/layout/vList5"/>
    <dgm:cxn modelId="{8F87E281-2F0D-4E17-9B39-98A77BBF102B}" type="presParOf" srcId="{C8DE9EAF-25E6-4F33-A906-E799D5225F06}" destId="{3B885909-DA04-44D4-8CC3-BCE4EED985B0}" srcOrd="0" destOrd="0" presId="urn:microsoft.com/office/officeart/2005/8/layout/vList5"/>
    <dgm:cxn modelId="{CC7D937C-1264-446E-8F2E-DE85CD49016C}" type="presParOf" srcId="{C8DE9EAF-25E6-4F33-A906-E799D5225F06}" destId="{CE8D1B8F-D7D4-45BA-8B60-36257EC794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Entropy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/>
      <dgm:spPr/>
      <dgm:t>
        <a:bodyPr/>
        <a:lstStyle/>
        <a:p>
          <a:endParaRPr lang="zh-CN" altLang="en-US"/>
        </a:p>
      </dgm:t>
    </dgm:pt>
  </dgm:ptLst>
  <dgm:cxnLst>
    <dgm:cxn modelId="{DD8127EB-2D61-4537-8C48-2E3B8E132831}" type="presOf" srcId="{84777DFA-0890-4BE5-91D3-855F0F9C5D17}" destId="{4B21A06F-7B9B-4365-BE7D-49F3C3C4067E}" srcOrd="0" destOrd="0" presId="urn:microsoft.com/office/officeart/2005/8/layout/venn1"/>
    <dgm:cxn modelId="{52954465-F978-4138-97F4-A496A23599BD}" type="presOf" srcId="{1076B2ED-5793-4959-9625-EE5C066FAE82}" destId="{D324407F-4CB6-4779-ABDA-AC0650DE12BC}" srcOrd="0" destOrd="0" presId="urn:microsoft.com/office/officeart/2005/8/layout/venn1"/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0AAC549A-E8A1-429E-8A25-326CCA6D4287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Informative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 custLinFactNeighborX="-39343"/>
      <dgm:spPr/>
      <dgm:t>
        <a:bodyPr/>
        <a:lstStyle/>
        <a:p>
          <a:endParaRPr lang="zh-CN" altLang="en-US"/>
        </a:p>
      </dgm:t>
    </dgm:pt>
  </dgm:ptLst>
  <dgm:cxnLst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7CAF21FD-0BD8-41E0-AEE4-762010F23901}" type="presOf" srcId="{84777DFA-0890-4BE5-91D3-855F0F9C5D17}" destId="{4B21A06F-7B9B-4365-BE7D-49F3C3C4067E}" srcOrd="0" destOrd="0" presId="urn:microsoft.com/office/officeart/2005/8/layout/venn1"/>
    <dgm:cxn modelId="{4BEE57B9-6A88-4683-A4C4-57CBB3E95621}" type="presOf" srcId="{1076B2ED-5793-4959-9625-EE5C066FAE82}" destId="{D324407F-4CB6-4779-ABDA-AC0650DE12BC}" srcOrd="0" destOrd="0" presId="urn:microsoft.com/office/officeart/2005/8/layout/venn1"/>
    <dgm:cxn modelId="{FFF2E256-C827-419B-A4E5-DB6BC9F5749C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Uncertainty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 custLinFactNeighborX="-39343"/>
      <dgm:spPr/>
      <dgm:t>
        <a:bodyPr/>
        <a:lstStyle/>
        <a:p>
          <a:endParaRPr lang="zh-CN" altLang="en-US"/>
        </a:p>
      </dgm:t>
    </dgm:pt>
  </dgm:ptLst>
  <dgm:cxnLst>
    <dgm:cxn modelId="{3101ACB5-F600-4012-BFEB-96819504013E}" type="presOf" srcId="{1076B2ED-5793-4959-9625-EE5C066FAE82}" destId="{D324407F-4CB6-4779-ABDA-AC0650DE12BC}" srcOrd="0" destOrd="0" presId="urn:microsoft.com/office/officeart/2005/8/layout/venn1"/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37B3B41B-7AE4-48FF-8D78-DF66445CA965}" type="presOf" srcId="{84777DFA-0890-4BE5-91D3-855F0F9C5D17}" destId="{4B21A06F-7B9B-4365-BE7D-49F3C3C4067E}" srcOrd="0" destOrd="0" presId="urn:microsoft.com/office/officeart/2005/8/layout/venn1"/>
    <dgm:cxn modelId="{1E8517D6-6363-4B86-9D72-8C3E27C62062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smtClean="0"/>
            <a:t>All PDFs have a mean and covariance, but</a:t>
          </a:r>
          <a:endParaRPr lang="zh-CN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dirty="0" smtClean="0"/>
            <a:t> Only Gaussians are completely described by these parameters (</a:t>
          </a:r>
          <a:r>
            <a:rPr lang="en-US" dirty="0" err="1" smtClean="0"/>
            <a:t>ie</a:t>
          </a:r>
          <a:r>
            <a:rPr lang="en-US" dirty="0" smtClean="0"/>
            <a:t>, sufficient statistics)</a:t>
          </a:r>
          <a:endParaRPr lang="zh-CN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358805E1-5E64-4854-91BB-81B2872A1D87}">
      <dgm:prSet/>
      <dgm:spPr/>
      <dgm:t>
        <a:bodyPr/>
        <a:lstStyle/>
        <a:p>
          <a:pPr rtl="0"/>
          <a:r>
            <a:rPr lang="en-US" dirty="0" smtClean="0"/>
            <a:t> If given only the mean and variance, Gaussians are the maximum entropy PDF.</a:t>
          </a:r>
          <a:endParaRPr lang="zh-CN" dirty="0"/>
        </a:p>
      </dgm:t>
    </dgm:pt>
    <dgm:pt modelId="{0A2D98FC-9CE1-41D7-9A95-E8EF3A1C11DB}" type="parTrans" cxnId="{C5F080C3-CC34-406E-8850-C228A3BF153C}">
      <dgm:prSet/>
      <dgm:spPr/>
      <dgm:t>
        <a:bodyPr/>
        <a:lstStyle/>
        <a:p>
          <a:endParaRPr lang="zh-CN" altLang="en-US"/>
        </a:p>
      </dgm:t>
    </dgm:pt>
    <dgm:pt modelId="{5B4F87DD-BE09-468E-A127-09A55C7AF11E}" type="sibTrans" cxnId="{C5F080C3-CC34-406E-8850-C228A3BF153C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D86D08-04B9-470A-AA48-4A3E2CE9A0B3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2AD9461E-F37B-4837-8914-609EFBFBF91E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C5F080C3-CC34-406E-8850-C228A3BF153C}" srcId="{3E695B4B-4CC1-4EF4-A768-054D92128ACC}" destId="{358805E1-5E64-4854-91BB-81B2872A1D87}" srcOrd="1" destOrd="0" parTransId="{0A2D98FC-9CE1-41D7-9A95-E8EF3A1C11DB}" sibTransId="{5B4F87DD-BE09-468E-A127-09A55C7AF11E}"/>
    <dgm:cxn modelId="{699A51AB-8ED4-44B4-8306-AF914CF67FD6}" type="presOf" srcId="{06D287E0-FA76-4985-B436-089CDAAF9EE7}" destId="{547101B0-A8CF-4473-81C6-01F8C6F84FF7}" srcOrd="0" destOrd="0" presId="urn:microsoft.com/office/officeart/2005/8/layout/hList1"/>
    <dgm:cxn modelId="{60C8D05B-55BC-4882-ABA0-B04627EB94F2}" type="presOf" srcId="{358805E1-5E64-4854-91BB-81B2872A1D87}" destId="{547101B0-A8CF-4473-81C6-01F8C6F84FF7}" srcOrd="0" destOrd="1" presId="urn:microsoft.com/office/officeart/2005/8/layout/hList1"/>
    <dgm:cxn modelId="{FAE293AE-57E2-4DC6-8489-8049EBADDB70}" type="presParOf" srcId="{00AAF595-7BCF-43B4-AE74-150C7515A7DD}" destId="{4706D2BA-174A-4192-8780-E7A8746D5807}" srcOrd="0" destOrd="0" presId="urn:microsoft.com/office/officeart/2005/8/layout/hList1"/>
    <dgm:cxn modelId="{F3468D4E-FA4B-4258-8DBC-5CEA76B447BD}" type="presParOf" srcId="{4706D2BA-174A-4192-8780-E7A8746D5807}" destId="{ECFE0B04-35C3-4657-805C-17491D8BC467}" srcOrd="0" destOrd="0" presId="urn:microsoft.com/office/officeart/2005/8/layout/hList1"/>
    <dgm:cxn modelId="{17216D07-8333-46BA-BE07-FEEE2AA0D312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31523-55E5-475A-8106-0CFB980578FE}" type="datetimeFigureOut">
              <a:rPr lang="zh-CN" altLang="en-US" smtClean="0"/>
              <a:t>2015/10/9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F157-2AD7-42C6-BB98-0F1560C7D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10/9/2015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89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5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3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88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881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06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179512" y="6597352"/>
            <a:ext cx="4908663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207953" y="6443463"/>
            <a:ext cx="382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Tunga" pitchFamily="34" charset="0"/>
              </a:rPr>
              <a:t>Machine Perception and Interaction Group (MPIG)</a:t>
            </a:r>
            <a:endParaRPr lang="zh-CN" altLang="en-US" sz="14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Tung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52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1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\Teach\Mobile Robot\735_61248871592.jpg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r="12739" b="9597"/>
          <a:stretch/>
        </p:blipFill>
        <p:spPr bwMode="auto">
          <a:xfrm>
            <a:off x="-1" y="-30727"/>
            <a:ext cx="9144001" cy="68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6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5688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41080" indent="-241080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41" indent="-20090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02" indent="-160721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044" indent="-16072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484" indent="-160721" algn="ctr" rtl="0" eaLnBrk="1" fontAlgn="base" hangingPunct="1">
        <a:spcBef>
          <a:spcPct val="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34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://en.wikipedia.org/wiki/Moment_(mathematics)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://en.wikipedia.org/wiki/Central_limit_theorem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hyperlink" Target="https://en.wikipedia.org/wiki/Normal_distribution" TargetMode="Externa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31.png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image" Target="../media/image30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1.xml"/><Relationship Id="rId5" Type="http://schemas.openxmlformats.org/officeDocument/2006/relationships/image" Target="../media/image33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36.png"/><Relationship Id="rId3" Type="http://schemas.openxmlformats.org/officeDocument/2006/relationships/tags" Target="../tags/tag16.xml"/><Relationship Id="rId7" Type="http://schemas.openxmlformats.org/officeDocument/2006/relationships/diagramData" Target="../diagrams/data3.xml"/><Relationship Id="rId12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11" Type="http://schemas.microsoft.com/office/2007/relationships/diagramDrawing" Target="../diagrams/drawing3.xm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0" Type="http://schemas.openxmlformats.org/officeDocument/2006/relationships/diagramColors" Target="../diagrams/colors3.xml"/><Relationship Id="rId4" Type="http://schemas.openxmlformats.org/officeDocument/2006/relationships/tags" Target="../tags/tag17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2.png"/><Relationship Id="rId5" Type="http://schemas.openxmlformats.org/officeDocument/2006/relationships/tags" Target="../tags/tag23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tags" Target="../tags/tag22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zuolei/robotcourse" TargetMode="External"/><Relationship Id="rId7" Type="http://schemas.openxmlformats.org/officeDocument/2006/relationships/hyperlink" Target="https://code.google.com/p/tortoisegi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Git_(software)" TargetMode="External"/><Relationship Id="rId5" Type="http://schemas.openxmlformats.org/officeDocument/2006/relationships/hyperlink" Target="https://github.com/sunzuolei/robotcourse.git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9.xml"/><Relationship Id="rId7" Type="http://schemas.openxmlformats.org/officeDocument/2006/relationships/image" Target="../media/image6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66.png"/><Relationship Id="rId5" Type="http://schemas.openxmlformats.org/officeDocument/2006/relationships/tags" Target="../tags/tag31.xml"/><Relationship Id="rId10" Type="http://schemas.openxmlformats.org/officeDocument/2006/relationships/image" Target="../media/image65.png"/><Relationship Id="rId4" Type="http://schemas.openxmlformats.org/officeDocument/2006/relationships/tags" Target="../tags/tag30.xml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34.xml"/><Relationship Id="rId7" Type="http://schemas.openxmlformats.org/officeDocument/2006/relationships/image" Target="../media/image6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5.xml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8.xml"/><Relationship Id="rId7" Type="http://schemas.openxmlformats.org/officeDocument/2006/relationships/image" Target="../media/image2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hree_sigma_rul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tags" Target="../tags/tag41.xml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7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70.png"/><Relationship Id="rId5" Type="http://schemas.openxmlformats.org/officeDocument/2006/relationships/diagramData" Target="../diagrams/data5.xml"/><Relationship Id="rId10" Type="http://schemas.openxmlformats.org/officeDocument/2006/relationships/image" Target="../media/image69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distributio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aussian_Distributio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9.png"/><Relationship Id="rId5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51.xml"/><Relationship Id="rId7" Type="http://schemas.openxmlformats.org/officeDocument/2006/relationships/image" Target="../media/image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9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95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9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93.png"/><Relationship Id="rId5" Type="http://schemas.openxmlformats.org/officeDocument/2006/relationships/tags" Target="../tags/tag68.xml"/><Relationship Id="rId10" Type="http://schemas.openxmlformats.org/officeDocument/2006/relationships/image" Target="../media/image92.png"/><Relationship Id="rId4" Type="http://schemas.openxmlformats.org/officeDocument/2006/relationships/tags" Target="../tags/tag67.xml"/><Relationship Id="rId9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0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99.png"/><Relationship Id="rId5" Type="http://schemas.openxmlformats.org/officeDocument/2006/relationships/tags" Target="../tags/tag74.xml"/><Relationship Id="rId10" Type="http://schemas.openxmlformats.org/officeDocument/2006/relationships/image" Target="../media/image98.png"/><Relationship Id="rId4" Type="http://schemas.openxmlformats.org/officeDocument/2006/relationships/tags" Target="../tags/tag73.xml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tags" Target="../tags/tag78.xm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6.png"/><Relationship Id="rId5" Type="http://schemas.openxmlformats.org/officeDocument/2006/relationships/tags" Target="../tags/tag80.xml"/><Relationship Id="rId10" Type="http://schemas.openxmlformats.org/officeDocument/2006/relationships/image" Target="../media/image105.png"/><Relationship Id="rId4" Type="http://schemas.openxmlformats.org/officeDocument/2006/relationships/tags" Target="../tags/tag79.xml"/><Relationship Id="rId9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microsoft.com/office/2007/relationships/hdphoto" Target="../media/hdphoto7.wdp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microsoft.com/office/2007/relationships/hdphoto" Target="../media/hdphoto8.wdp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microsoft.com/office/2007/relationships/hdphoto" Target="../media/hdphoto5.wdp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tags" Target="../tags/tag83.xml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microsoft.com/office/2007/relationships/hdphoto" Target="../media/hdphoto5.wdp"/><Relationship Id="rId11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0.png"/><Relationship Id="rId3" Type="http://schemas.openxmlformats.org/officeDocument/2006/relationships/tags" Target="../tags/tag86.xml"/><Relationship Id="rId7" Type="http://schemas.openxmlformats.org/officeDocument/2006/relationships/image" Target="../media/image122.png"/><Relationship Id="rId12" Type="http://schemas.openxmlformats.org/officeDocument/2006/relationships/image" Target="../media/image11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20.png"/><Relationship Id="rId11" Type="http://schemas.microsoft.com/office/2007/relationships/hdphoto" Target="../media/hdphoto9.wdp"/><Relationship Id="rId5" Type="http://schemas.openxmlformats.org/officeDocument/2006/relationships/image" Target="../media/image119.png"/><Relationship Id="rId15" Type="http://schemas.openxmlformats.org/officeDocument/2006/relationships/image" Target="../media/image117.png"/><Relationship Id="rId10" Type="http://schemas.openxmlformats.org/officeDocument/2006/relationships/image" Target="../media/image115.png"/><Relationship Id="rId4" Type="http://schemas.openxmlformats.org/officeDocument/2006/relationships/slideLayout" Target="../slideLayouts/slideLayout2.xml"/><Relationship Id="rId9" Type="http://schemas.microsoft.com/office/2007/relationships/hdphoto" Target="../media/hdphoto8.wdp"/><Relationship Id="rId14" Type="http://schemas.microsoft.com/office/2007/relationships/hdphoto" Target="../media/hdphoto5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hyperlink" Target="http://tina.wiau.man.ac.uk/docs/memos/2003-003.pdf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18.png"/><Relationship Id="rId3" Type="http://schemas.openxmlformats.org/officeDocument/2006/relationships/tags" Target="../tags/tag91.xml"/><Relationship Id="rId7" Type="http://schemas.openxmlformats.org/officeDocument/2006/relationships/image" Target="../media/image115.png"/><Relationship Id="rId12" Type="http://schemas.microsoft.com/office/2007/relationships/hdphoto" Target="../media/hdphoto5.wdp"/><Relationship Id="rId17" Type="http://schemas.openxmlformats.org/officeDocument/2006/relationships/image" Target="../media/image125.png"/><Relationship Id="rId2" Type="http://schemas.openxmlformats.org/officeDocument/2006/relationships/tags" Target="../tags/tag90.xml"/><Relationship Id="rId16" Type="http://schemas.openxmlformats.org/officeDocument/2006/relationships/image" Target="../media/image124.png"/><Relationship Id="rId1" Type="http://schemas.openxmlformats.org/officeDocument/2006/relationships/tags" Target="../tags/tag89.xml"/><Relationship Id="rId6" Type="http://schemas.microsoft.com/office/2007/relationships/hdphoto" Target="../media/hdphoto8.wdp"/><Relationship Id="rId11" Type="http://schemas.openxmlformats.org/officeDocument/2006/relationships/image" Target="../media/image110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6.png"/><Relationship Id="rId14" Type="http://schemas.microsoft.com/office/2007/relationships/hdphoto" Target="../media/hdphoto10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image" Target="../media/image127.png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.png"/><Relationship Id="rId5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07/relationships/hdphoto" Target="../media/hdphoto13.wdp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1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microsoft.com/office/2007/relationships/hdphoto" Target="../media/hdphoto12.wdp"/><Relationship Id="rId5" Type="http://schemas.microsoft.com/office/2007/relationships/hdphoto" Target="../media/hdphoto2.wdp"/><Relationship Id="rId10" Type="http://schemas.openxmlformats.org/officeDocument/2006/relationships/image" Target="../media/image130.png"/><Relationship Id="rId4" Type="http://schemas.openxmlformats.org/officeDocument/2006/relationships/image" Target="../media/image50.png"/><Relationship Id="rId9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1340" y="1052736"/>
            <a:ext cx="9144000" cy="1470025"/>
          </a:xfrm>
        </p:spPr>
        <p:txBody>
          <a:bodyPr/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The Fundamental of </a:t>
            </a:r>
            <a:b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Mobile Robot</a:t>
            </a:r>
            <a:endParaRPr lang="zh-CN" altLang="en-US" sz="5400" b="1" dirty="0">
              <a:solidFill>
                <a:srgbClr val="FF0000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5" name="副标题 6"/>
          <p:cNvSpPr>
            <a:spLocks noGrp="1"/>
          </p:cNvSpPr>
          <p:nvPr/>
        </p:nvSpPr>
        <p:spPr>
          <a:xfrm>
            <a:off x="-2664" y="3645024"/>
            <a:ext cx="9144000" cy="17526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Machine Perception and Interaction Group (MPIG</a:t>
            </a:r>
            <a:r>
              <a:rPr lang="en-US" altLang="zh-CN" sz="2400" b="1" dirty="0" smtClean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)</a:t>
            </a:r>
          </a:p>
          <a:p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http://www.mpig.com.cn</a:t>
            </a:r>
          </a:p>
          <a:p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szl@mpig.com.cn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9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46" y="3449986"/>
            <a:ext cx="1252728" cy="4084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54" y="3449986"/>
            <a:ext cx="1252728" cy="408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68" y="3449986"/>
            <a:ext cx="1252728" cy="4084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24" y="3449986"/>
            <a:ext cx="1252728" cy="4084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67" y="3449986"/>
            <a:ext cx="1252728" cy="408432"/>
          </a:xfrm>
          <a:prstGeom prst="rect">
            <a:avLst/>
          </a:prstGeom>
        </p:spPr>
      </p:pic>
      <p:pic>
        <p:nvPicPr>
          <p:cNvPr id="1026" name="Picture 2" descr="C:\Users\samuel\Downloads\1366868038_Plus__Orang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46" y="4005064"/>
            <a:ext cx="869364" cy="8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9622" y="4134174"/>
            <a:ext cx="386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uniform distribution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8" y="3979732"/>
            <a:ext cx="1694688" cy="8321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9048" y="5589240"/>
            <a:ext cx="200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2042" y="5296852"/>
            <a:ext cx="2000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54" y="5716738"/>
            <a:ext cx="222504" cy="2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4496" y="816871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'../p18'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'../p11'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= -2 : 0.02 : 10;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y = x;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Prior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priorMat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fi-FI" altLang="zh-CN" dirty="0">
                <a:solidFill>
                  <a:srgbClr val="000000"/>
                </a:solidFill>
                <a:latin typeface="Courier New"/>
              </a:rPr>
              <a:t>    = gaussian2d([5, 6], makeSigma(0.6, 0.9, 0.7),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Motion model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gaussian2d([3, 2],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makeSigma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(0.4, 0.7, 0.3),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Observation model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obsMat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gaussian2d([6, 4],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makeSigma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(0.6, 0.5, 0.5), x, y);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Prediction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predMat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convolute2d(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priorMat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Update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postMat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product2d(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predMat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obsMat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x, y);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196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1592249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fr-FR" altLang="zh-CN" sz="2400" b="1" dirty="0">
                <a:solidFill>
                  <a:srgbClr val="000000"/>
                </a:solidFill>
                <a:latin typeface="Courier New"/>
              </a:rPr>
              <a:t> p = convolute2d(p1, p2, x, y)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conv2(p1, p2, </a:t>
            </a:r>
            <a:r>
              <a:rPr lang="en-US" altLang="zh-CN" sz="2400" b="1" dirty="0">
                <a:solidFill>
                  <a:srgbClr val="A020F0"/>
                </a:solidFill>
                <a:latin typeface="Courier New"/>
              </a:rPr>
              <a:t>'same'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x,p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sz="2400" b="1" dirty="0" smtClean="0"/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p = product2d(p1, p2, x, y)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p1.* p2;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x,p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2691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1844824"/>
            <a:ext cx="9144000" cy="27363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Why is the Gaussian special?</a:t>
            </a:r>
          </a:p>
        </p:txBody>
      </p:sp>
    </p:spTree>
    <p:extLst>
      <p:ext uri="{BB962C8B-B14F-4D97-AF65-F5344CB8AC3E}">
        <p14:creationId xmlns:p14="http://schemas.microsoft.com/office/powerpoint/2010/main" val="41297722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271197291"/>
              </p:ext>
            </p:extLst>
          </p:nvPr>
        </p:nvGraphicFramePr>
        <p:xfrm>
          <a:off x="0" y="-27384"/>
          <a:ext cx="9180512" cy="688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971600" y="6309380"/>
            <a:ext cx="7830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http://en.wikipedia.org/wiki/Moment_(mathematics)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4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64185776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3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305062152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1497029" y="639552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http://en.wikipedia.org/wiki/Central_limit_theorem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5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703461915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1497029" y="6055636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https://en.wikipedia.org/wiki/Normal_distribution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39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92" y="3841472"/>
            <a:ext cx="4955698" cy="11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云形标注 24"/>
          <p:cNvSpPr/>
          <p:nvPr/>
        </p:nvSpPr>
        <p:spPr>
          <a:xfrm>
            <a:off x="1187624" y="1615728"/>
            <a:ext cx="3240360" cy="1512168"/>
          </a:xfrm>
          <a:prstGeom prst="cloudCallout">
            <a:avLst>
              <a:gd name="adj1" fmla="val 35730"/>
              <a:gd name="adj2" fmla="val 12284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</a:rPr>
              <a:t>Continuous space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云形标注 25"/>
          <p:cNvSpPr/>
          <p:nvPr/>
        </p:nvSpPr>
        <p:spPr>
          <a:xfrm>
            <a:off x="5574818" y="1615728"/>
            <a:ext cx="3102144" cy="1584176"/>
          </a:xfrm>
          <a:prstGeom prst="cloudCallout">
            <a:avLst>
              <a:gd name="adj1" fmla="val -92328"/>
              <a:gd name="adj2" fmla="val -7615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</a:rPr>
              <a:t>Discrete space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4994" y="5306973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18" y="2091778"/>
            <a:ext cx="1520252" cy="152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57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58" y="4437112"/>
            <a:ext cx="9129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the two datasets with the same expectation the same?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2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27" y="4509120"/>
            <a:ext cx="9089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former samples are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clustered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18 whereas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latter samples are really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from 18 in most cases.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1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27" y="4365104"/>
            <a:ext cx="9089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 doesn’t capture the spread of the data. Can 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calculate this somehow?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1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41" y="5517232"/>
            <a:ext cx="908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Subtract the mean / E </a:t>
            </a:r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each data </a:t>
            </a:r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compute the E.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287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9510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7704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619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833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26" y="274163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73" y="2892111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5" y="2831327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399" y="2781096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3" y="2892111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7603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94238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2432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72347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03063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4844" y="3050702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1273" y="4619957"/>
            <a:ext cx="84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47908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66102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6017" y="4619957"/>
            <a:ext cx="86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-14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56733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23226" y="2016864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3226" y="4558401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3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287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9510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7704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619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833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39" y="348223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86" y="3632711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8" y="3571927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12" y="3521696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6" y="3632711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87516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44151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62345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22260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52976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74757" y="3791302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1186" y="5360557"/>
            <a:ext cx="84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97821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6015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75930" y="5360557"/>
            <a:ext cx="86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-14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06646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23226" y="2016864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3139" y="5299001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186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97821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16015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75930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6646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28589" y="2708757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2875" y="6078831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89510" y="6078831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7703" y="6078831"/>
            <a:ext cx="928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67618" y="6078831"/>
            <a:ext cx="98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98335" y="6078831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8938" y="6017274"/>
            <a:ext cx="1540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84072" y="2862646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07240" y="617116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197731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12779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06700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01677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12779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287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9510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7704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67619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9833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0116" y="228638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1143" y="1332449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9799" y="3260365"/>
            <a:ext cx="124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83602" y="64588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04130" y="2404282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68908" y="1486336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81485" y="3319919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876" y="4149080"/>
            <a:ext cx="85316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variance is a measure of how far the data is spread. It's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data is centered around the mean, it's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data falls far away from the mean.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6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197731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12779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06700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01677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12779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287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9510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7704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67619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9833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0116" y="228638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1143" y="1332449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9799" y="3260365"/>
            <a:ext cx="124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83602" y="64588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04130" y="2404282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68908" y="1486336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81485" y="3319919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4797152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8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68" y="1484784"/>
            <a:ext cx="908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Send an email with specified subject ‘</a:t>
            </a:r>
            <a:r>
              <a:rPr lang="en-US" altLang="zh-CN" sz="4000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Robot stuff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’ to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4294967295"/>
          </p:nvPr>
        </p:nvSpPr>
        <p:spPr>
          <a:xfrm>
            <a:off x="0" y="2997200"/>
            <a:ext cx="9144000" cy="584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0770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An automatic reply will come.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you need would be included!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96" y="1628800"/>
            <a:ext cx="4955698" cy="11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8" y="4185233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9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6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2970" y="188640"/>
            <a:ext cx="8592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 is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quadratic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deviation from the mean.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taking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square root of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it, then we get 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deviation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658" y="2204864"/>
            <a:ext cx="8592102" cy="1512168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2352872"/>
            <a:ext cx="3773424" cy="121615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 rot="1935464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3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59168" y="1415172"/>
            <a:ext cx="8852648" cy="1300936"/>
          </a:xfrm>
          <a:prstGeom prst="roundRect">
            <a:avLst>
              <a:gd name="adj" fmla="val 3407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9028" y="1568772"/>
            <a:ext cx="8352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mu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	mu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= sum(sum(x))/ (size(x,1) * size(x,2));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9168" y="3008932"/>
            <a:ext cx="8852648" cy="230425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8500" y="3266184"/>
            <a:ext cx="89512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sigma2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mean = inline(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'sum(sum(x))/ (size(x,1)*size(x,2))'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mu = mean(x);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x2 = (x-mu).^2;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sigma2 = mean(x2);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28" y="188640"/>
            <a:ext cx="2167128" cy="102717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7"/>
          <a:stretch/>
        </p:blipFill>
        <p:spPr bwMode="auto">
          <a:xfrm>
            <a:off x="2771800" y="5661248"/>
            <a:ext cx="4115008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2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59168" y="2636912"/>
            <a:ext cx="8852648" cy="26762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3716" y="2708920"/>
            <a:ext cx="91828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x = [7, 38, 4, 23, 18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];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mu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sigma2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Expectation / Mean:\t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mu);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Variance is:\t\t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sigma2);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Standard Deviation is:\t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		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(sigma2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  <p:sp>
        <p:nvSpPr>
          <p:cNvPr id="12" name="圆角矩形 11"/>
          <p:cNvSpPr/>
          <p:nvPr/>
        </p:nvSpPr>
        <p:spPr>
          <a:xfrm>
            <a:off x="310746" y="723320"/>
            <a:ext cx="8592102" cy="1512168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05" y="871328"/>
            <a:ext cx="3773424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uel\Downloads\3a16a79b704b25aa4ce416b9ab9218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76" y="571664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uel\Downloads\77c7388c51fb06c4920fa20212f863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6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uel\Downloads\b44e4a99f2ece432243b8a8a642ef8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64" y="58467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amuel\Downloads\d866b3d359c6a7cf41b29a4fb4f643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1256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amuel\Downloads\d753354112dcf87ea74c4dcaafdaa8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490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1539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733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9648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036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6" y="3633878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05336" y="3140968"/>
            <a:ext cx="5904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mean, variance and SD?</a:t>
            </a:r>
          </a:p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they mean?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7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uel\Downloads\3a16a79b704b25aa4ce416b9ab9218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76" y="571664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uel\Downloads\77c7388c51fb06c4920fa20212f863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6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uel\Downloads\b44e4a99f2ece432243b8a8a642ef8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64" y="58467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amuel\Downloads\d866b3d359c6a7cf41b29a4fb4f643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1256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amuel\Downloads\d753354112dcf87ea74c4dcaafdaa8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490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1539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733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9648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036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249483219"/>
              </p:ext>
            </p:extLst>
          </p:nvPr>
        </p:nvGraphicFramePr>
        <p:xfrm>
          <a:off x="1411688" y="1756296"/>
          <a:ext cx="6096000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514566152"/>
              </p:ext>
            </p:extLst>
          </p:nvPr>
        </p:nvGraphicFramePr>
        <p:xfrm>
          <a:off x="251520" y="4797152"/>
          <a:ext cx="8697180" cy="142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624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2" y="1772816"/>
            <a:ext cx="7452320" cy="73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739482961"/>
              </p:ext>
            </p:extLst>
          </p:nvPr>
        </p:nvGraphicFramePr>
        <p:xfrm>
          <a:off x="899592" y="476672"/>
          <a:ext cx="756084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1907704" y="2708920"/>
            <a:ext cx="5688632" cy="1440160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52" y="2996772"/>
            <a:ext cx="2167128" cy="10271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94652"/>
            <a:ext cx="4840224" cy="10271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20" y="4309308"/>
            <a:ext cx="3773424" cy="1112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00" y="5733256"/>
            <a:ext cx="2200656" cy="4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2" y="1772816"/>
            <a:ext cx="7452320" cy="73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788011379"/>
              </p:ext>
            </p:extLst>
          </p:nvPr>
        </p:nvGraphicFramePr>
        <p:xfrm>
          <a:off x="899592" y="476672"/>
          <a:ext cx="756084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1907704" y="2708920"/>
            <a:ext cx="5688632" cy="1440160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52" y="2996772"/>
            <a:ext cx="2167128" cy="102717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39552" y="4653136"/>
            <a:ext cx="8208912" cy="158417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4" name="圆角矩形 1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kern="1200" dirty="0" smtClean="0"/>
                <a:t>Let’s prove this by programming!</a:t>
              </a:r>
              <a:endParaRPr lang="zh-CN" sz="4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5536" y="1432808"/>
            <a:ext cx="907300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path(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path,genpath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'../p13'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a = 2;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b = 4;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x = [7, 38, 4, 23, 18];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y = a*x + b;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(y);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'a * </a:t>
            </a:r>
            <a:r>
              <a:rPr lang="en-US" altLang="zh-CN" sz="2300" dirty="0" err="1">
                <a:solidFill>
                  <a:srgbClr val="A020F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 + b \t= %.2f \n'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, a *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+ b);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300" dirty="0" err="1">
                <a:solidFill>
                  <a:srgbClr val="A020F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 \t\t= %.2f \n'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063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\Teach\Mobile Robot\Slides\em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44824"/>
            <a:ext cx="3877022" cy="38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6"/>
          <p:cNvSpPr txBox="1">
            <a:spLocks/>
          </p:cNvSpPr>
          <p:nvPr/>
        </p:nvSpPr>
        <p:spPr>
          <a:xfrm>
            <a:off x="0" y="764704"/>
            <a:ext cx="9144000" cy="584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03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4" y="432193"/>
            <a:ext cx="4464496" cy="45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76" y="432193"/>
            <a:ext cx="2808312" cy="4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219344" y="191892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4" y="1337007"/>
            <a:ext cx="4023360" cy="770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36587"/>
            <a:ext cx="3236976" cy="7703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2204864"/>
            <a:ext cx="4459986" cy="772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3028984"/>
            <a:ext cx="2912364" cy="7703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3799366"/>
            <a:ext cx="2071116" cy="7703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4742341"/>
            <a:ext cx="2292858" cy="34518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10939" y="5341103"/>
            <a:ext cx="8208912" cy="1325771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kern="1200" dirty="0" smtClean="0"/>
                <a:t>Let’s prove this by programming!</a:t>
              </a:r>
              <a:endParaRPr lang="zh-CN" sz="4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5536" y="1248142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path(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path,genpath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dirty="0">
                <a:solidFill>
                  <a:srgbClr val="A020F0"/>
                </a:solidFill>
                <a:latin typeface="Courier New"/>
              </a:rPr>
              <a:t>'../p13'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       = [7, 38, 4, 23, 18];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x2      = x.^2;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x2mu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(x2);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xvar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dirty="0">
                <a:solidFill>
                  <a:srgbClr val="A020F0"/>
                </a:solidFill>
                <a:latin typeface="Courier New"/>
              </a:rPr>
              <a:t>'The Variance of X \t= %.2f \n'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Courier New"/>
              </a:rPr>
              <a:t>xvar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de-DE" altLang="zh-CN" sz="2400" dirty="0">
                <a:solidFill>
                  <a:srgbClr val="000000"/>
                </a:solidFill>
                <a:latin typeface="Courier New"/>
              </a:rPr>
              <a:t>fprintf(</a:t>
            </a:r>
            <a:r>
              <a:rPr lang="de-DE" altLang="zh-CN" sz="2400" dirty="0">
                <a:solidFill>
                  <a:srgbClr val="A020F0"/>
                </a:solidFill>
                <a:latin typeface="Courier New"/>
              </a:rPr>
              <a:t>'E[X^2]-E[X]^2 \t\t= %.2f \n'</a:t>
            </a:r>
            <a:r>
              <a:rPr lang="de-DE" altLang="zh-CN" sz="2400" dirty="0">
                <a:solidFill>
                  <a:srgbClr val="000000"/>
                </a:solidFill>
                <a:latin typeface="Courier New"/>
              </a:rPr>
              <a:t>, x2mu - xmu^2);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799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251520" y="1844824"/>
            <a:ext cx="87129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Covariance Matrix</a:t>
            </a:r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: Extend Variance to 2D</a:t>
            </a:r>
          </a:p>
        </p:txBody>
      </p:sp>
    </p:spTree>
    <p:extLst>
      <p:ext uri="{BB962C8B-B14F-4D97-AF65-F5344CB8AC3E}">
        <p14:creationId xmlns:p14="http://schemas.microsoft.com/office/powerpoint/2010/main" val="599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9891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58003" y="511847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66115" y="511847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74227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72534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016" y="45152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14128" y="45152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22240" y="45152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30352" y="45152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28659" y="451520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6016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14128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22240" y="117160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30352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28659" y="1171600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6016" y="187811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14128" y="187811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22240" y="1878112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30352" y="187811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28659" y="187811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6016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514128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22240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30352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28659" y="259819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samuel\Downloads\1364998569_Stock Index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71" y="3585944"/>
            <a:ext cx="1219200" cy="13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515432" y="58385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55" y="487620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250" y1="77333" x2="40750" y2="11222"/>
                        <a14:foregroundMark x1="65417" y1="8222" x2="93250" y2="7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3089" y="1233833"/>
            <a:ext cx="1859132" cy="10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41" y="162316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箭头连接符 29"/>
          <p:cNvCxnSpPr/>
          <p:nvPr/>
        </p:nvCxnSpPr>
        <p:spPr>
          <a:xfrm>
            <a:off x="6773282" y="5870394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73282" y="2563106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985362" y="811560"/>
            <a:ext cx="0" cy="17866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28184" y="27809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84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20688"/>
            <a:ext cx="2761488" cy="9814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95522"/>
            <a:ext cx="2232248" cy="10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93" y="2090237"/>
            <a:ext cx="1944216" cy="34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8929" y="788250"/>
            <a:ext cx="412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 Matrix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359" y="1690293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60" y="3192276"/>
            <a:ext cx="1709928" cy="295656"/>
          </a:xfrm>
          <a:prstGeom prst="rect">
            <a:avLst/>
          </a:prstGeom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6" y="3980842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73072" y="3789040"/>
            <a:ext cx="5904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you guess the shape of covariance matrix?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0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67744" y="764704"/>
            <a:ext cx="532859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618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59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6040576" cy="60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132855"/>
            <a:ext cx="3716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>
              <a:hlinkClick r:id="rId3"/>
            </a:endParaRPr>
          </a:p>
          <a:p>
            <a:r>
              <a:rPr lang="en-US" altLang="zh-CN" sz="1600" dirty="0" smtClean="0">
                <a:hlinkClick r:id="rId3"/>
              </a:rPr>
              <a:t>https</a:t>
            </a:r>
            <a:r>
              <a:rPr lang="en-US" altLang="zh-CN" sz="1600" dirty="0">
                <a:hlinkClick r:id="rId3"/>
              </a:rPr>
              <a:t>://</a:t>
            </a:r>
            <a:r>
              <a:rPr lang="en-US" altLang="zh-CN" sz="1600" dirty="0" smtClean="0">
                <a:hlinkClick r:id="rId3"/>
              </a:rPr>
              <a:t>github.com/sunzuolei/robotcourse</a:t>
            </a:r>
            <a:endParaRPr lang="en-US" altLang="zh-CN" sz="1600" dirty="0" smtClean="0"/>
          </a:p>
        </p:txBody>
      </p:sp>
      <p:pic>
        <p:nvPicPr>
          <p:cNvPr id="47106" name="Picture 2" descr="C:\Users\samuel\Downloads\Githu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60" y="5448448"/>
            <a:ext cx="963898" cy="43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40466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the codes accompanying this course are open-sourced at </a:t>
            </a:r>
            <a:r>
              <a:rPr lang="en-US" altLang="zh-CN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Github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.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40" y="19020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project homepage: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551" y="3240851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github.com/sunzuolei/robotcourse.git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640" y="277918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repository: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872" y="396892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 more about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4436798"/>
            <a:ext cx="421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6"/>
              </a:rPr>
              <a:t>http://en.wikipedia.org/wiki/Git_(software)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31216" y="5821257"/>
            <a:ext cx="3451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7"/>
              </a:rPr>
              <a:t>https://code.google.com/p/tortoisegit/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1216" y="4987616"/>
            <a:ext cx="39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best GUI-based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client on Windows: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20366148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20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467544" y="1617474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mu      = [0, 0];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= 3;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= 5;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rho     = -0.2;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*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* rho;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Sigma   = [sigmax^2,  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altLang="zh-CN" sz="2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,    sigmay^2];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ellipse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getSigmaEllipse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(mu, Sigma, 1, 360);</a:t>
            </a:r>
          </a:p>
        </p:txBody>
      </p:sp>
    </p:spTree>
    <p:extLst>
      <p:ext uri="{BB962C8B-B14F-4D97-AF65-F5344CB8AC3E}">
        <p14:creationId xmlns:p14="http://schemas.microsoft.com/office/powerpoint/2010/main" val="38103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404664"/>
            <a:ext cx="8568952" cy="590465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359024" y="478700"/>
            <a:ext cx="83894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h = figure(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'name'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1-sigma ellipse'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hold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plot(ellipse(1,:), ellipse(2, :),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'r-'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6);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plot(mu(1), mu(2),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xg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markersize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20,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6);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xlabel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'x'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ylabel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'y'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title(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'\\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sigma_x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 = %.1f, \\sigma_y = %.1f, \\rho = %.1f'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rho));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axis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equal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xlim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([-5.5, 5.5]);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ylim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([-5.5, 5.5]);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set(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gca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XTick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-5 : 1 : 5);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set(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gca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YTick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-5 : 1 : 5);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minor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95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251520" y="1844824"/>
            <a:ext cx="87129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Covariance Matrix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: Extend Variance to </a:t>
            </a:r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N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114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8" y="502158"/>
            <a:ext cx="1420368" cy="1459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34" y="502158"/>
            <a:ext cx="2267712" cy="1459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0" y="3068960"/>
            <a:ext cx="7589520" cy="14599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7" y="4966654"/>
            <a:ext cx="8547354" cy="1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8" y="502158"/>
            <a:ext cx="1420368" cy="1459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34" y="502158"/>
            <a:ext cx="2267712" cy="1459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" y="2996398"/>
            <a:ext cx="9079992" cy="1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" y="2996398"/>
            <a:ext cx="9079992" cy="1094994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8" y="741459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273218" y="620688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558233"/>
            <a:ext cx="3447288" cy="1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138323"/>
            <a:ext cx="91440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68–95–99.7 Rule</a:t>
            </a:r>
            <a:endParaRPr lang="en-US" altLang="zh-CN" sz="6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23928" y="632031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http://en.wikipedia.org/wiki/Three_sigma_rule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79454" y="3175754"/>
            <a:ext cx="4969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Three-Sigma Rule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Empirical Rule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816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5933045"/>
              </p:ext>
            </p:extLst>
          </p:nvPr>
        </p:nvGraphicFramePr>
        <p:xfrm>
          <a:off x="251520" y="332656"/>
          <a:ext cx="8568952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6672"/>
            <a:ext cx="896112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60" y="2564904"/>
            <a:ext cx="911352" cy="2773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60" y="4653136"/>
            <a:ext cx="914400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https://upload.wikimedia.org/wikipedia/commons/9/9b/Carl_Friedrich_Gau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2"/>
            <a:ext cx="5306888" cy="6799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5"/>
          <p:cNvSpPr txBox="1">
            <a:spLocks/>
          </p:cNvSpPr>
          <p:nvPr/>
        </p:nvSpPr>
        <p:spPr>
          <a:xfrm>
            <a:off x="3114092" y="1763171"/>
            <a:ext cx="6516216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Gaussian Distribution</a:t>
            </a:r>
          </a:p>
        </p:txBody>
      </p:sp>
      <p:sp>
        <p:nvSpPr>
          <p:cNvPr id="3" name="矩形 2"/>
          <p:cNvSpPr/>
          <p:nvPr/>
        </p:nvSpPr>
        <p:spPr>
          <a:xfrm>
            <a:off x="5113341" y="5013176"/>
            <a:ext cx="3888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30 April 1777 – 23 February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1855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German mathematician and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physical </a:t>
            </a:r>
            <a:r>
              <a:rPr lang="en-US" altLang="zh-CN" sz="2000" b="1" dirty="0">
                <a:solidFill>
                  <a:schemeClr val="bg1"/>
                </a:solidFill>
              </a:rPr>
              <a:t>scientist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8064" y="6462739"/>
            <a:ext cx="387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https://en.wikipedia.org/wiki/Normal_distribution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56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begin{align}&#10;  \Pr(\mu-\;\,\sigma \le x \le \mu+\;\,\sigma) &amp;\approx 0.6827 \\&#10;  \Pr(\mu-2\sigma \le x \le \mu+2\sigma)       &amp;\approx 0.9545 \\&#10;  \Pr(\mu-3\sigma \le x \le \mu+3\sigma)       &amp;\approx 0.9973&#10;\end{align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92696"/>
            <a:ext cx="378998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upload.wikimedia.org/wikipedia/commons/thumb/8/8c/Standard_deviation_diagram.svg/350px-Standard_deviation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15200"/>
            <a:ext cx="6768752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68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138323"/>
            <a:ext cx="91440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Gaussian Distribution</a:t>
            </a:r>
            <a:endParaRPr lang="en-US" altLang="zh-CN" sz="6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81760" y="6334836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http://en.wikipedia.org/wiki/Gaussian_Distribution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17575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Distribution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35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4700"/>
            <a:ext cx="771763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云形标注 3"/>
          <p:cNvSpPr/>
          <p:nvPr/>
        </p:nvSpPr>
        <p:spPr>
          <a:xfrm>
            <a:off x="251520" y="260648"/>
            <a:ext cx="1224136" cy="1128503"/>
          </a:xfrm>
          <a:prstGeom prst="cloudCallout">
            <a:avLst>
              <a:gd name="adj1" fmla="val 100467"/>
              <a:gd name="adj2" fmla="val 9583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61" y="594775"/>
            <a:ext cx="1944624" cy="460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40495"/>
            <a:ext cx="1807464" cy="414528"/>
          </a:xfrm>
          <a:prstGeom prst="rect">
            <a:avLst/>
          </a:prstGeom>
        </p:spPr>
      </p:pic>
      <p:pic>
        <p:nvPicPr>
          <p:cNvPr id="11270" name="Picture 6" descr="Probability density function for the normal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533299" cy="29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8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 rot="20366148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5" name="圆角矩形 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65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764704"/>
            <a:ext cx="8568952" cy="5328592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020272" y="517606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611560" y="889843"/>
            <a:ext cx="8280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    = -2 : 0.01 : 12;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mu    = 5;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sigma = 0.5;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 = gaussian1d(mu, sigma, x);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h = figure(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name'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'One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 D Gaussian distribution'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hold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plot(x, p,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'b-'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4);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plot([mu, mu], [min(p), max(p)],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'r-'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4);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box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de-DE" altLang="zh-CN" dirty="0">
                <a:solidFill>
                  <a:srgbClr val="000000"/>
                </a:solidFill>
                <a:latin typeface="Courier New"/>
              </a:rPr>
              <a:t>title(sprintf(</a:t>
            </a:r>
            <a:r>
              <a:rPr lang="de-DE" altLang="zh-CN" dirty="0">
                <a:solidFill>
                  <a:srgbClr val="A020F0"/>
                </a:solidFill>
                <a:latin typeface="Courier New"/>
              </a:rPr>
              <a:t>'\\mu = %.1f, \\sigma = %.1f'</a:t>
            </a:r>
            <a:r>
              <a:rPr lang="de-DE" altLang="zh-CN" dirty="0">
                <a:solidFill>
                  <a:srgbClr val="000000"/>
                </a:solidFill>
                <a:latin typeface="Courier New"/>
              </a:rPr>
              <a:t>, mu, sigma))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set(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gca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,'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Visible','off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');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xlabel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'x'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ylabel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'P(x)'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minor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print(h,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'-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dpng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'guassian1d.png'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425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980728"/>
            <a:ext cx="8568952" cy="2584956"/>
          </a:xfrm>
          <a:prstGeom prst="roundRect">
            <a:avLst>
              <a:gd name="adj" fmla="val 3407"/>
            </a:avLst>
          </a:prstGeom>
          <a:ln w="57150"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020272" y="517606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593408" y="1257360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p = gaussian1d(mu, sigma, x)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p = 1 / (sigma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(2 * pi)) *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exp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(-(x - mu).^2 / (2 * sigma^2));</a:t>
            </a:r>
          </a:p>
          <a:p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dirty="0">
              <a:solidFill>
                <a:srgbClr val="0000FF"/>
              </a:solidFill>
              <a:latin typeface="Courier New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'The integration of p with respect to x is %.f\n'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(x, p));</a:t>
            </a:r>
          </a:p>
          <a:p>
            <a:endParaRPr lang="en-US" altLang="zh-CN" dirty="0">
              <a:solidFill>
                <a:srgbClr val="0000FF"/>
              </a:solidFill>
              <a:latin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000" y="3861048"/>
            <a:ext cx="7915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Computes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approximation of the integral of Y via the trapezoidal method (with unit spacing).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https://upload.wikimedia.org/wikipedia/commons/0/0d/10_DM_Serie4_Vorderseit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" y="980728"/>
            <a:ext cx="8916539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57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92695"/>
            <a:ext cx="5796136" cy="81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628800"/>
            <a:ext cx="7423249" cy="59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897364" y="2539266"/>
            <a:ext cx="6228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(Gaussian) 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distributions over vectors are called </a:t>
            </a:r>
            <a:r>
              <a:rPr lang="en-US" altLang="zh-CN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323528" y="316367"/>
            <a:ext cx="1224136" cy="1128503"/>
          </a:xfrm>
          <a:prstGeom prst="cloudCallout">
            <a:avLst>
              <a:gd name="adj1" fmla="val 72248"/>
              <a:gd name="adj2" fmla="val 2471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65748" y="2611512"/>
            <a:ext cx="2763832" cy="1128503"/>
          </a:xfrm>
          <a:prstGeom prst="cloudCallout">
            <a:avLst>
              <a:gd name="adj1" fmla="val 11326"/>
              <a:gd name="adj2" fmla="val -8872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 dimensional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35596" y="479715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9" name="圆角矩形 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8906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276872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188933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D:\Works\Teach\Mobile Robot\Code\robotcourse\p18\gaussian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Works\Teach\Mobile Robot\Code\robotcourse\p18\gaussian2dx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D:\Works\Teach\Mobile Robot\Code\robotcourse\p18\gaussian2d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7504" y="620688"/>
            <a:ext cx="885698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6968988" y="513325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107504" y="677456"/>
            <a:ext cx="88569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= gaussian2d(mu, Sigma, x, y)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xLen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length(x);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yLen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length(y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altLang="zh-CN" dirty="0" smtClean="0">
              <a:solidFill>
                <a:srgbClr val="000000"/>
              </a:solidFill>
              <a:latin typeface="Courier New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ndgrid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(x, y);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 = [x1, x1;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        x2, x2],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 = [y1, y2;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        y1, y2]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1 :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xLen</a:t>
            </a:r>
            <a:endParaRPr lang="en-US" altLang="zh-CN" dirty="0">
              <a:solidFill>
                <a:srgbClr val="000000"/>
              </a:solidFill>
              <a:latin typeface="Courier New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j = 1 :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yLen</a:t>
            </a:r>
            <a:endParaRPr lang="en-US" altLang="zh-CN" dirty="0">
              <a:solidFill>
                <a:srgbClr val="000000"/>
              </a:solidFill>
              <a:latin typeface="Courier New"/>
            </a:endParaRPr>
          </a:p>
          <a:p>
            <a:r>
              <a:rPr lang="pl-PL" altLang="zh-CN" dirty="0">
                <a:solidFill>
                  <a:srgbClr val="000000"/>
                </a:solidFill>
                <a:latin typeface="Courier New"/>
              </a:rPr>
              <a:t>            xMinusMu = [xMat(i, j) - mu(1); yMat(i, j) - mu(2)];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p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exp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(-0.5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xMinusMu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'*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inv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(Sigma)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xMinusMu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p = p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det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(2 * pi * Sigma)^(-0.5);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j) = p;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end</a:t>
            </a:r>
            <a:r>
              <a:rPr lang="zh-CN" altLang="en-US" dirty="0" smtClean="0">
                <a:solidFill>
                  <a:srgbClr val="0000FF"/>
                </a:solidFill>
                <a:latin typeface="Courier New"/>
              </a:rPr>
              <a:t> </a:t>
            </a:r>
            <a:endParaRPr lang="zh-CN" altLang="en-US" dirty="0">
              <a:solidFill>
                <a:srgbClr val="0000FF"/>
              </a:solidFill>
              <a:latin typeface="Courier New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64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404664"/>
            <a:ext cx="8352928" cy="4608512"/>
          </a:xfrm>
          <a:prstGeom prst="roundRect">
            <a:avLst>
              <a:gd name="adj" fmla="val 340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6968988" y="513325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575738" y="764704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mu      = [6, 5];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2;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rho     = -0.2;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* rho;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Sigma   = [sigmax^2,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   sigmay^2];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= 0 : 0.01 : 12;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y = x;</a:t>
            </a:r>
          </a:p>
          <a:p>
            <a:r>
              <a:rPr lang="fi-FI" altLang="zh-CN" dirty="0">
                <a:solidFill>
                  <a:srgbClr val="000000"/>
                </a:solidFill>
                <a:latin typeface="Courier New"/>
              </a:rPr>
              <a:t>[pMat, xMat, yMat] = gaussian2d(mu, Sigma, x, y);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'The integration of p with respect to x and y is %.4f\n</a:t>
            </a:r>
            <a:r>
              <a:rPr lang="en-US" altLang="zh-CN" dirty="0" smtClean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x,pMat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)));</a:t>
            </a:r>
          </a:p>
          <a:p>
            <a:endParaRPr lang="en-US" altLang="zh-CN" dirty="0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12" y="5399452"/>
            <a:ext cx="4690872" cy="9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899592" y="1844824"/>
            <a:ext cx="741682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Linear Transformation of Gaussian</a:t>
            </a:r>
            <a:endParaRPr lang="en-US" altLang="zh-CN" sz="5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94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26860"/>
            <a:ext cx="3424428" cy="690372"/>
          </a:xfrm>
          <a:prstGeom prst="rect">
            <a:avLst/>
          </a:prstGeom>
        </p:spPr>
      </p:pic>
      <p:pic>
        <p:nvPicPr>
          <p:cNvPr id="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50590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0" y="5084255"/>
            <a:ext cx="6172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42206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1824412"/>
            <a:ext cx="3874770" cy="575310"/>
          </a:xfrm>
          <a:prstGeom prst="rect">
            <a:avLst/>
          </a:prstGeom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50590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0" y="5084255"/>
            <a:ext cx="1335024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08972"/>
            <a:ext cx="1520252" cy="15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984" y="5009822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</a:t>
            </a:r>
            <a:r>
              <a:rPr lang="en-US" altLang="zh-CN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9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42206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56792"/>
            <a:ext cx="3874770" cy="575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63" y="2438027"/>
            <a:ext cx="4526280" cy="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64" y="908720"/>
            <a:ext cx="3116580" cy="575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50" y="1969506"/>
            <a:ext cx="3074670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64" y="908720"/>
            <a:ext cx="3116580" cy="575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50" y="1969506"/>
            <a:ext cx="3074670" cy="643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5" y="4221088"/>
            <a:ext cx="6324600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925289" y="4073532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0455" y="4069380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64869" y="2804466"/>
            <a:ext cx="5040560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247598" y="1571946"/>
            <a:ext cx="424847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83768" y="332656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70198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22" y="1824351"/>
            <a:ext cx="3874770" cy="5753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67" y="3056871"/>
            <a:ext cx="4526280" cy="575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2" y="4287495"/>
            <a:ext cx="3116580" cy="575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94" y="4287495"/>
            <a:ext cx="3074670" cy="64389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31640" y="5373216"/>
            <a:ext cx="676875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72" y="5591331"/>
            <a:ext cx="6324600" cy="643890"/>
          </a:xfrm>
          <a:prstGeom prst="rect">
            <a:avLst/>
          </a:prstGeom>
        </p:spPr>
      </p:pic>
      <p:sp>
        <p:nvSpPr>
          <p:cNvPr id="16" name="云形标注 15"/>
          <p:cNvSpPr/>
          <p:nvPr/>
        </p:nvSpPr>
        <p:spPr>
          <a:xfrm>
            <a:off x="7013521" y="489579"/>
            <a:ext cx="1656184" cy="1634666"/>
          </a:xfrm>
          <a:prstGeom prst="cloudCallout">
            <a:avLst>
              <a:gd name="adj1" fmla="val -40402"/>
              <a:gd name="adj2" fmla="val 7453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1D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925289" y="4073532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0455" y="4069380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64869" y="2804466"/>
            <a:ext cx="5040560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64869" y="1571946"/>
            <a:ext cx="4932628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83768" y="332656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70198"/>
            <a:ext cx="2705100" cy="518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66" y="1818450"/>
            <a:ext cx="4594860" cy="5753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7" y="3056871"/>
            <a:ext cx="4591050" cy="5181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2" y="4354512"/>
            <a:ext cx="3215640" cy="5181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62" y="4315371"/>
            <a:ext cx="3200400" cy="54102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31640" y="5373216"/>
            <a:ext cx="676875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26" y="5635398"/>
            <a:ext cx="6545580" cy="541020"/>
          </a:xfrm>
          <a:prstGeom prst="rect">
            <a:avLst/>
          </a:prstGeom>
        </p:spPr>
      </p:pic>
      <p:sp>
        <p:nvSpPr>
          <p:cNvPr id="16" name="云形标注 15"/>
          <p:cNvSpPr/>
          <p:nvPr/>
        </p:nvSpPr>
        <p:spPr>
          <a:xfrm>
            <a:off x="7013521" y="489579"/>
            <a:ext cx="1656184" cy="1634666"/>
          </a:xfrm>
          <a:prstGeom prst="cloudCallout">
            <a:avLst>
              <a:gd name="adj1" fmla="val -40402"/>
              <a:gd name="adj2" fmla="val 7453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ND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899592" y="1844824"/>
            <a:ext cx="741682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Feed Bayes 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filtering with Gaussian Distribution</a:t>
            </a:r>
            <a:endParaRPr lang="en-US" altLang="zh-CN" sz="5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143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0629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8741" y="692696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6853" y="692696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4965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73272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43" y="858891"/>
            <a:ext cx="598078" cy="439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866490"/>
            <a:ext cx="599418" cy="432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47" y="834306"/>
            <a:ext cx="680924" cy="4964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5" y="845235"/>
            <a:ext cx="701711" cy="4961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1" y="866490"/>
            <a:ext cx="677314" cy="4969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2143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1954" y="1412776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79981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32602" y="1412776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pic>
        <p:nvPicPr>
          <p:cNvPr id="26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693206" y="359515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云形标注 26"/>
          <p:cNvSpPr/>
          <p:nvPr/>
        </p:nvSpPr>
        <p:spPr>
          <a:xfrm>
            <a:off x="2397891" y="218542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Red * 0.6</a:t>
            </a:r>
          </a:p>
          <a:p>
            <a:pPr algn="ctr"/>
            <a:r>
              <a:rPr lang="en-US" altLang="zh-CN" b="1" dirty="0" smtClean="0">
                <a:solidFill>
                  <a:srgbClr val="00B050"/>
                </a:solidFill>
              </a:rPr>
              <a:t>Green *0.2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27025" y="5078202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29" name="直接箭头连接符 28"/>
          <p:cNvCxnSpPr>
            <a:stCxn id="26" idx="2"/>
            <a:endCxn id="28" idx="0"/>
          </p:cNvCxnSpPr>
          <p:nvPr/>
        </p:nvCxnSpPr>
        <p:spPr>
          <a:xfrm>
            <a:off x="3193087" y="4294249"/>
            <a:ext cx="16771" cy="783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2" descr="C:\Users\samuel\Downloads\1364501795_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09" y="340752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0628" y="692696"/>
            <a:ext cx="5030755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93" y="787588"/>
            <a:ext cx="2073423" cy="6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693206" y="359515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云形标注 18"/>
          <p:cNvSpPr/>
          <p:nvPr/>
        </p:nvSpPr>
        <p:spPr>
          <a:xfrm>
            <a:off x="2397891" y="218542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627025" y="5078202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21" name="直接箭头连接符 20"/>
          <p:cNvCxnSpPr>
            <a:stCxn id="18" idx="2"/>
            <a:endCxn id="20" idx="0"/>
          </p:cNvCxnSpPr>
          <p:nvPr/>
        </p:nvCxnSpPr>
        <p:spPr>
          <a:xfrm>
            <a:off x="3193087" y="4294249"/>
            <a:ext cx="16771" cy="783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2" name="Picture 2" descr="C:\Users\samuel\Downloads\1364501795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09" y="340752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15" y="2315685"/>
            <a:ext cx="2073423" cy="14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34" y="740142"/>
            <a:ext cx="2073423" cy="6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86" y="2345917"/>
            <a:ext cx="1326733" cy="8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711776"/>
            <a:ext cx="2073423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0" y="1757262"/>
            <a:ext cx="8424936" cy="305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179512" y="1556792"/>
            <a:ext cx="8820472" cy="3456384"/>
          </a:xfrm>
          <a:prstGeom prst="roundRect">
            <a:avLst>
              <a:gd name="adj" fmla="val 5791"/>
            </a:avLst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2411760" y="188640"/>
            <a:ext cx="3528392" cy="1152128"/>
          </a:xfrm>
          <a:prstGeom prst="wedgeRoundRectCallout">
            <a:avLst>
              <a:gd name="adj1" fmla="val -26016"/>
              <a:gd name="adj2" fmla="val 184195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065692" y="5301208"/>
            <a:ext cx="3528392" cy="1152128"/>
          </a:xfrm>
          <a:prstGeom prst="wedgeRoundRectCallout">
            <a:avLst>
              <a:gd name="adj1" fmla="val 15449"/>
              <a:gd name="adj2" fmla="val -181772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7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776" y="5223733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12160" y="5223733"/>
            <a:ext cx="219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4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18" grpId="0"/>
      <p:bldP spid="19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85808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9752" y="3789040"/>
            <a:ext cx="65882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</a:t>
            </a:r>
            <a:r>
              <a:rPr lang="en-US" altLang="zh-CN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</a:t>
            </a:r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</a:t>
            </a:r>
            <a:r>
              <a:rPr lang="en-US" altLang="zh-C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two Gaussian distribution like?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2758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80074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1774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2758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80074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3933056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4186758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4150872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2" y="4186682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501008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1" y="4993890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0360" y="5692772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93" y="5373216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3" y="5692772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6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2623724" y="3501008"/>
            <a:ext cx="4324540" cy="86409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1" y="4993890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0360" y="5692772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93" y="5373216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3" y="5692772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4" y="2379500"/>
            <a:ext cx="2124456" cy="460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5" y="2379500"/>
            <a:ext cx="2124456" cy="460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65" y="3645024"/>
            <a:ext cx="3968496" cy="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3303268"/>
            <a:ext cx="5723067" cy="128928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4" y="2379500"/>
            <a:ext cx="2124456" cy="460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5" y="2379500"/>
            <a:ext cx="2124456" cy="460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3448040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5262020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5515722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5479836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29972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1931940"/>
            <a:ext cx="5723067" cy="12892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2076712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846520" y="3420968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806960" y="342900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92530" y="4811252"/>
            <a:ext cx="4324540" cy="7779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71" y="4955268"/>
            <a:ext cx="3968496" cy="46024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58808" y="6021288"/>
            <a:ext cx="7648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6"/>
              </a:rPr>
              <a:t>http://tina.wiau.man.ac.uk/docs/memos/2003-003.pdf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3933056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4186758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4150872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2" y="4186682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25790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3" y="937162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0272" y="1636044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05" y="1316488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92" y="1512410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35" y="1636044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2" y="2564904"/>
            <a:ext cx="1859280" cy="460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3380" y="378646"/>
            <a:ext cx="191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97280" y="378645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model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968" y="3348280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model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84" y="2564904"/>
            <a:ext cx="1859280" cy="4602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2" y="5301208"/>
            <a:ext cx="1859280" cy="460248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905775" y="5499270"/>
            <a:ext cx="5777353" cy="997784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4" name="圆角矩形 2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kern="1200" dirty="0" smtClean="0"/>
                <a:t>Let’s implement this!</a:t>
              </a:r>
              <a:endParaRPr lang="zh-CN" sz="4400" kern="12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80643" y="405565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endParaRPr lang="zh-CN" alt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3719" y="3208620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Posterior</a:t>
            </a:r>
            <a:endParaRPr lang="zh-CN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0992" y="3348281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endParaRPr lang="zh-CN" alt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9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D:\Works\Teach\Mobile Robot\Code\robotcourse\p19\bayesfil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31640" y="4796625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  <p:pic>
        <p:nvPicPr>
          <p:cNvPr id="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64704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54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79512" y="692696"/>
            <a:ext cx="8784976" cy="2808312"/>
          </a:xfrm>
          <a:prstGeom prst="roundRect">
            <a:avLst>
              <a:gd name="adj" fmla="val 9779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32938599"/>
              </p:ext>
            </p:extLst>
          </p:nvPr>
        </p:nvGraphicFramePr>
        <p:xfrm>
          <a:off x="59254" y="1589964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08947505"/>
              </p:ext>
            </p:extLst>
          </p:nvPr>
        </p:nvGraphicFramePr>
        <p:xfrm>
          <a:off x="3419872" y="1628800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虚尾箭头 5"/>
          <p:cNvSpPr/>
          <p:nvPr/>
        </p:nvSpPr>
        <p:spPr>
          <a:xfrm rot="16200000">
            <a:off x="2140478" y="2310044"/>
            <a:ext cx="1152128" cy="432048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虚尾箭头 6"/>
          <p:cNvSpPr/>
          <p:nvPr/>
        </p:nvSpPr>
        <p:spPr>
          <a:xfrm rot="5400000">
            <a:off x="5076329" y="2310044"/>
            <a:ext cx="1152128" cy="432048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462413415"/>
              </p:ext>
            </p:extLst>
          </p:nvPr>
        </p:nvGraphicFramePr>
        <p:xfrm>
          <a:off x="6323950" y="1559115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虚尾箭头 8"/>
          <p:cNvSpPr/>
          <p:nvPr/>
        </p:nvSpPr>
        <p:spPr>
          <a:xfrm rot="16200000">
            <a:off x="7894110" y="2279195"/>
            <a:ext cx="1152128" cy="43204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40482" y="764704"/>
            <a:ext cx="8280920" cy="694415"/>
            <a:chOff x="0" y="51355"/>
            <a:chExt cx="8280920" cy="767520"/>
          </a:xfrm>
        </p:grpSpPr>
        <p:sp>
          <p:nvSpPr>
            <p:cNvPr id="17" name="圆角矩形 16"/>
            <p:cNvSpPr/>
            <p:nvPr/>
          </p:nvSpPr>
          <p:spPr>
            <a:xfrm>
              <a:off x="0" y="51355"/>
              <a:ext cx="8280920" cy="7675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37467" y="88822"/>
              <a:ext cx="8205986" cy="692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 smtClean="0"/>
                <a:t>In an estimation-theoretic context</a:t>
              </a:r>
              <a:endParaRPr lang="zh-CN" sz="3200" b="1" kern="1200" dirty="0"/>
            </a:p>
          </p:txBody>
        </p:sp>
      </p:grpSp>
      <p:pic>
        <p:nvPicPr>
          <p:cNvPr id="9218" name="Picture 2" descr="C:\Users\samuel\Downloads\1365164456_haha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1840" y="4149080"/>
            <a:ext cx="5338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Localization complies with this rule!</a:t>
            </a:r>
            <a:endParaRPr lang="zh-CN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D:\Works\Teach\Mobile Robot\Code\robotcourse\p19\bayesfil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31640" y="4796625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586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1032" y="1230927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'../p17'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 = -10:0.01:10;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prior         = gaussian1d(2, 1, x);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Prior of mean 2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1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motionModel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= gaussian1d(1, 2, x);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motion model of mean 1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2</a:t>
            </a:r>
            <a:endParaRPr lang="en-US" altLang="zh-CN" dirty="0">
              <a:solidFill>
                <a:srgbClr val="228B22"/>
              </a:solidFill>
              <a:latin typeface="Courier New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sensorModel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= gaussian1d(5, 1, x);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observation model of mean 5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1</a:t>
            </a:r>
            <a:endParaRPr lang="en-US" altLang="zh-CN" dirty="0">
              <a:solidFill>
                <a:srgbClr val="228B22"/>
              </a:solidFill>
              <a:latin typeface="Courier New"/>
            </a:endParaRPr>
          </a:p>
          <a:p>
            <a:r>
              <a:rPr lang="zh-CN" altLang="en-US" dirty="0">
                <a:solidFill>
                  <a:srgbClr val="228B22"/>
                </a:solidFill>
                <a:latin typeface="Courier New"/>
              </a:rPr>
              <a:t> 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probAfterMove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convolute1d(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motionModel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prior, x);  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prediction is convolution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probAfterSense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product1d(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sensorModel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probAfterMove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x);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update is multiplication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064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2" y="4270958"/>
            <a:ext cx="1520252" cy="15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71984" y="3599923"/>
            <a:ext cx="5904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expectation of the five students?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74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68" y="2132856"/>
            <a:ext cx="871296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= product1d(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fx,fy,x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;            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multiply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</a:t>
            </a:r>
            <a:r>
              <a:rPr lang="en-US" altLang="zh-CN" sz="2400" b="1" dirty="0" smtClean="0">
                <a:solidFill>
                  <a:srgbClr val="228B22"/>
                </a:solidFill>
                <a:latin typeface="Courier New"/>
              </a:rPr>
              <a:t>normalize</a:t>
            </a:r>
          </a:p>
          <a:p>
            <a:endParaRPr lang="en-US" altLang="zh-CN" sz="2400" b="1" dirty="0">
              <a:solidFill>
                <a:srgbClr val="228B22"/>
              </a:solidFill>
              <a:latin typeface="Courier New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=convolute1d(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fx,fy,x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conv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b="1" dirty="0">
                <a:solidFill>
                  <a:srgbClr val="A020F0"/>
                </a:solidFill>
                <a:latin typeface="Courier New"/>
              </a:rPr>
              <a:t>'same'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normalize</a:t>
            </a:r>
          </a:p>
          <a:p>
            <a:endParaRPr lang="en-US" altLang="zh-CN" dirty="0" smtClean="0">
              <a:solidFill>
                <a:srgbClr val="228B22"/>
              </a:solidFill>
              <a:latin typeface="Courier New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3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1512480"/>
            <a:ext cx="5723067" cy="12892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15846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16649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1657252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15846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15846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846520" y="3001508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806960" y="300954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92530" y="4391792"/>
            <a:ext cx="4324540" cy="7779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71" y="4535808"/>
            <a:ext cx="3968496" cy="460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42807" y="5301207"/>
            <a:ext cx="5554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the results of the two methods the same?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0" y="5129261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 rot="20697911">
            <a:off x="1222361" y="2992527"/>
            <a:ext cx="7085755" cy="118491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1" name="圆角矩形 2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kern="1200" dirty="0" smtClean="0"/>
                <a:t>Let’s program to prove this!</a:t>
              </a:r>
              <a:endParaRPr lang="zh-CN" sz="4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5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467544" y="11628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sp>
        <p:nvSpPr>
          <p:cNvPr id="7" name="矩形 6"/>
          <p:cNvSpPr/>
          <p:nvPr/>
        </p:nvSpPr>
        <p:spPr>
          <a:xfrm>
            <a:off x="719572" y="2348879"/>
            <a:ext cx="756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] = convolute1dParam(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   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=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(sdPrior^2 + sdMotion^2);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231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467544" y="11628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sp>
        <p:nvSpPr>
          <p:cNvPr id="7" name="矩形 6"/>
          <p:cNvSpPr/>
          <p:nvPr/>
        </p:nvSpPr>
        <p:spPr>
          <a:xfrm>
            <a:off x="590698" y="1920786"/>
            <a:ext cx="78185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] = product1dParam(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(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* sdSensor^2 +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* sdAfterMove^2) /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(sdAfterMove^2 + sdSensor^2);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(sdSensor^2 * sdAfterMove^2) /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(sdAfterMove^2 + sdSensor^2);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88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\Teach\Mobile Robot\Code\robotcourse\p20\bayesfilterwithpara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09440" y="11663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937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9552" y="476672"/>
            <a:ext cx="5030755" cy="28667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1250" y1="77333" x2="40750" y2="11222"/>
                        <a14:foregroundMark x1="65417" y1="8222" x2="93250" y2="7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3089" y="1233833"/>
            <a:ext cx="1859132" cy="10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41" y="162316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6773282" y="2563106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985362" y="811560"/>
            <a:ext cx="0" cy="178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3" name="TextBox 42"/>
          <p:cNvSpPr txBox="1"/>
          <p:nvPr/>
        </p:nvSpPr>
        <p:spPr>
          <a:xfrm>
            <a:off x="6228184" y="27809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410589" y="581951"/>
            <a:ext cx="5288680" cy="27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471950" y="491814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云形标注 39"/>
          <p:cNvSpPr/>
          <p:nvPr/>
        </p:nvSpPr>
        <p:spPr>
          <a:xfrm>
            <a:off x="2176635" y="350841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10589" y="5617239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1576255" y="5498509"/>
            <a:ext cx="808616" cy="4507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2" descr="C:\Users\samuel\Downloads\1364501795_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53" y="473051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2344382" y="3737873"/>
            <a:ext cx="1607629" cy="83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4499992" y="4157583"/>
            <a:ext cx="1992663" cy="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Works\Teach\Mobile Robot\Code\robotcourse\p20\predi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D:\Works\Teach\Mobile Robot\Code\robotcourse\p20\prediction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Works\Teach\Mobile Robot\Code\robotcourse\p20\up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0417" y="3562199"/>
            <a:ext cx="119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Predicted</a:t>
            </a:r>
            <a:endParaRPr lang="zh-CN" altLang="en-US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365716" y="3931531"/>
            <a:ext cx="1388771" cy="5055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Works\Teach\Mobile Robot\Code\robotcourse\p20\update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7 p(17)&#10;\]&#10;&#10;\end{document}"/>
  <p:tag name="IGUANATEXSIZE" val="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\sqrt{\frac{1}{n}\sum_i (x_i-\mu)^2}&#10;\]&#10;&#10;\end{document}"/>
  <p:tag name="IGUANATEXSIZE" val="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\sqrt{\frac{1}{n}\sum_i (x_i-\mu)^2}&#10;\]&#10;&#10;\end{document}"/>
  <p:tag name="IGUANATEXSIZE" val="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[aX+b]=\frac{1}{n}\sum_i(ax_i+b)&#10;\]&#10;&#10;\end{document}"/>
  <p:tag name="IGUANATEXSIZE" val="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a\frac{1}{n}\sum_i x_i + \frac{1}{n}\sum_{i=1}^n b&#10;\]&#10;&#10;\end{document}"/>
  <p:tag name="IGUANATEXSIZE" val="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aE[X]+b&#10;\]&#10;&#10;\end{document}"/>
  <p:tag name="IGUANATEXSIZE" val="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Cov[X]=\sigma^2 = \frac{1}{n}\sum_i (x_i-\mu)^2&#10;\]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9 p(19)&#10;\]&#10;&#10;\end{document}"/>
  <p:tag name="IGUANATEXSIZE" val="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(x_i^2-2x_i\mu+\mu^2)&#10;\]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\frac{2\mu}{n}\sum x_i&#10;+  \frac{1}{n} \sum \mu^2&#10;\]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2\mu^2 + \mu^2&#10;\]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\mu^2 &#10;\]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[X^2]-E[X]^2&#10;\]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&#10;\begin{bmatrix} &#10;\sigma_x^2         &amp;  \sigma_{xy}\\&#10;\sigma_{yx}  &amp;  \sigma_y^2&#10;\end{bmatrix}&#10;\]&#10;&#10;\end{document}"/>
  <p:tag name="IGUANATEXSIZE" val="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{xy} =&#10;\sigma_{yx} &#10;\]&#10;&#10;\end{document}"/>
  <p:tag name="IGUANATEXSIZE" val="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= &#10;\begin{bmatrix}&#10;x\\&#10;y\\&#10;z&#10;\end{bmatrix}&#10;\]&#10;&#10;\end{document}"/>
  <p:tag name="IGUANATEXSIZE" val="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(\mathbf{x} )= &#10;\begin{bmatrix}&#10;\mu_x\\&#10;\mu_y\\&#10;\mu_z&#10;\end{bmatrix}&#10;\]&#10;&#10;\end{document}"/>
  <p:tag name="IGUANATEXSIZE" val="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8 p(18)&#10;\]&#10;&#10;\end{document}"/>
  <p:tag name="IGUANATEXSIZE" val="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\left[&#10;\begin{bmatrix}&#10;x-\mu_x\\&#10;y-\mu_y\\&#10;z-\mu_z&#10;\end{bmatrix}&#10;\begin{bmatrix}&#10;x-\mu_x &amp;&#10;y-\mu_y &amp;&#10;z-\mu_z&#10;\end{bmatrix}&#10;\right]&#10;\]&#10;\end{document}"/>
  <p:tag name="IGUANATEXSIZE" val="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\left[&#10;\begin{bmatrix}&#10;(x-\mu_x)^2          &amp; (x-\mu_x)(y-\mu_y) &amp;  (x-\mu_x)(z-\mu_z) \\&#10;(y-\mu_y)(x-\mu_x) &amp;      (y-\mu_y)^2     &amp;  (y-\mu_y)(z-\mu_z) \\&#10;(z-\mu_z)(x-\mu_x) &amp;  (z-\mu_z)(y-\mu_y) &amp;  (z-\mu_z)^2     &#10;\end{bmatrix}&#10;\right]&#10;\]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= &#10;\begin{bmatrix}&#10;x\\&#10;y\\&#10;z&#10;\end{bmatrix}&#10;\]&#10;&#10;\end{document}"/>
  <p:tag name="IGUANATEXSIZE" val="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(\mathbf{x} )= &#10;\begin{bmatrix}&#10;\mu_x\\&#10;\mu_y\\&#10;\mu_z&#10;\end{bmatrix}&#10;\]&#10;&#10;\end{document}"/>
  <p:tag name="IGUANATEXSIZE" val="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E[(x-\mu_x)^2]        &amp; E[(x-\mu_x)(y-\mu_y) ]&amp;  E[(x-\mu_x)(z-\mu_z) ]\\&#10;E[(y-\mu_y)(x-\mu_x) ]&amp;      E[(y-\mu_y)^2]     &amp;  E[(y-\mu_y)(z-\mu_z) ]\\&#10;E[(z-\mu_z)(x-\mu_x) ]&amp;  E[(z-\mu_z)(y-\mu_y) ]&amp; E[ (z-\mu_z)^2 ]    &#10;\end{bmatrix}&#10;\]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E[(x-\mu_x)^2]        &amp; E[(x-\mu_x)(y-\mu_y) ]&amp;  E[(x-\mu_x)(z-\mu_z) ]\\&#10;E[(y-\mu_y)(x-\mu_x) ]&amp;      E[(y-\mu_y)^2]     &amp;  E[(y-\mu_y)(z-\mu_z) ]\\&#10;E[(z-\mu_z)(x-\mu_x) ]&amp;  E[(z-\mu_z)(y-\mu_y) ]&amp; E[ (z-\mu_z)^2 ]    &#10;\end{bmatrix}&#10;\]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\sigma_x^2     &amp; \sigma_{x y }&amp;  \sigma_{x z }\\&#10;\sigma_{y x}  &amp;     \sigma_y^2     &amp;  \sigma_{y z} \\&#10;\sigma_{z x}  &amp;  \sigma_{z y}  &amp; \sigma_z^2     &#10;\end{bmatrix}&#10;\]&#10;\end{document}"/>
  <p:tag name="IGUANATEXSIZE" val="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-\sigma&#10;\]&#10;&#10;\end{document}"/>
  <p:tag name="IGUANATEXSIZE" val="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7 p(17)&#10;\]&#10;&#10;\end{document}"/>
  <p:tag name="IGUANATEXSIZE" val="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2-\sigma&#10;\]&#10;&#10;\end{document}"/>
  <p:tag name="IGUANATEXSIZE" val="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3-\sigma&#10;\]&#10;&#10;\end{document}"/>
  <p:tag name="IGUANATEXSIZE" val="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,\sigma^2)&#10;\]&#10;&#10;\end{document}"/>
  <p:tag name="IGUANATEXSIZE" val="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,\Sigma)&#10;\]&#10;&#10;\end{document}"/>
  <p:tag name="IGUANATEXSIZE" val="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int_y \int_x \text{pMat}(x_i, y_i) dx dy = 1&#10;\]&#10;&#10;\end{document}"/>
  <p:tag name="IGUANATEXSIZE" val="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&#10;\]&#10;&#10;\end{document}"/>
  <p:tag name="IGUANATEXSIZE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9 p(19)&#10;\]&#10;&#10;\end{document}"/>
  <p:tag name="IGUANATEXSIZE" val="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&#10;\]&#10;&#10;\end{document}"/>
  <p:tag name="IGUANATEXSIZE" val="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 \sim \mathcal{N}(\mu + b,\sigma^2)&#10;\]&#10;&#10;\end{document}"/>
  <p:tag name="IGUANATEXSIZE" val="5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x_i)= \frac{1}{5}&#10;\]&#10;&#10;\end{document}"/>
  <p:tag name="IGUANATEXSIZE" val="4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+y\sim\mathcal{N}(\mu_x+\mu_y,\sigma^2_x+\sigma^2_y)&#10;\]&#10;&#10;\end{document}"/>
  <p:tag name="IGUANATEXSIZE" val="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 \sim \mathcal{N}(\mu + b,\sigma^2)&#10;\]&#10;&#10;\end{document}"/>
  <p:tag name="IGUANATEXSIZE" val="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+y\sim\mathcal{N}(\mu_x+\mu_y,\sigma^2_x+\sigma^2_y)&#10;\]&#10;&#10;\end{document}"/>
  <p:tag name="IGUANATEXSIZE" val="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&#10;\]&#10;&#10;\end{document}"/>
  <p:tag name="IGUANATEXSIZE" val="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\sim\mathcal{N}(\mu,\Sigma)&#10;\]&#10;&#10;\end{document}"/>
  <p:tag name="IGUANATEXSIZE" val="5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F\mathbf{x}\sim\mathcal{N}(F\mu,F\Sigma F^T)&#10;\]&#10;&#10;\end{document}"/>
  <p:tag name="IGUANATEXSIZE" val="5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+ \mathbf{u} \sim \mathcal{N}(\mu + \mathbf{u} ,&#10;\Sigma)&#10;\]&#10;&#10;\end{document}"/>
  <p:tag name="IGUANATEXSIZE" val="5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\sim\mathcal{N}(\mu_x,\Sigma_x)&#10;\]&#10;&#10;\end{document}"/>
  <p:tag name="IGUANATEXSIZE" val="5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y}\sim\mathcal{N}(\mu_y,\Sigma_y)&#10;\]&#10;&#10;\end{document}"/>
  <p:tag name="IGUANATEXSIZE" val="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+\mathbf{y}\sim&#10;\mathcal{N}(\mu_x+\mu_y,\Sigma_x+\Sigma_y)&#10;\]&#10;&#10;\end{document}"/>
  <p:tag name="IGUANATEXSIZE" val="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1$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2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3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4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5$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,\sigma_1^2)&#10;\]&#10;&#10;\end{document}"/>
  <p:tag name="IGUANATEXSIZE" val="4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2,\sigma_2^2)&#10;\]&#10;&#10;\end{document}"/>
  <p:tag name="IGUANATEXSIZE" val="4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,\sigma_1^2)&#10;\]&#10;&#10;\end{document}"/>
  <p:tag name="IGUANATEXSIZE" val="4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2,\sigma_2^2)&#10;\]&#10;&#10;\end{document}"/>
  <p:tag name="IGUANATEXSIZE" val="4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2,1^2)&#10;\]&#10;&#10;\end{document}"/>
  <p:tag name="IGUANATEXSIZE" val="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1,2^2)&#10;\]&#10;&#10;\end{document}"/>
  <p:tag name="IGUANATEXSIZE" val="4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5,1^2)&#10;\]&#10;&#10;\end{document}"/>
  <p:tag name="IGUANATEXSIZE" val="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17376</TotalTime>
  <Words>2139</Words>
  <Application>Microsoft Office PowerPoint</Application>
  <PresentationFormat>全屏显示(4:3)</PresentationFormat>
  <Paragraphs>525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106</vt:i4>
      </vt:variant>
    </vt:vector>
  </HeadingPairs>
  <TitlesOfParts>
    <vt:vector size="127" baseType="lpstr">
      <vt:lpstr>Browallia New</vt:lpstr>
      <vt:lpstr>Gill Sans</vt:lpstr>
      <vt:lpstr>Heiti SC Light</vt:lpstr>
      <vt:lpstr>Tunga</vt:lpstr>
      <vt:lpstr>宋体</vt:lpstr>
      <vt:lpstr>Arial</vt:lpstr>
      <vt:lpstr>Calibri</vt:lpstr>
      <vt:lpstr>Candara</vt:lpstr>
      <vt:lpstr>Comic Sans MS</vt:lpstr>
      <vt:lpstr>Corbel</vt:lpstr>
      <vt:lpstr>Courier New</vt:lpstr>
      <vt:lpstr>Impact</vt:lpstr>
      <vt:lpstr>Times New Roman</vt:lpstr>
      <vt:lpstr>1_Office 主题</vt:lpstr>
      <vt:lpstr>2_Office 主题</vt:lpstr>
      <vt:lpstr>3_Office 主题</vt:lpstr>
      <vt:lpstr>4_Office 主题</vt:lpstr>
      <vt:lpstr>5_Office 主题</vt:lpstr>
      <vt:lpstr>照片 - 垂直倒影</vt:lpstr>
      <vt:lpstr>6_Office 主题</vt:lpstr>
      <vt:lpstr>7_Office 主题</vt:lpstr>
      <vt:lpstr>The Fundamental of  Mobile Robot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Samuel Sun</cp:lastModifiedBy>
  <cp:revision>855</cp:revision>
  <dcterms:created xsi:type="dcterms:W3CDTF">2013-03-12T03:45:40Z</dcterms:created>
  <dcterms:modified xsi:type="dcterms:W3CDTF">2015-10-09T01:17:22Z</dcterms:modified>
</cp:coreProperties>
</file>